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60.jpg" ContentType="image/jpg"/>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862" r:id="rId2"/>
    <p:sldMasterId id="2147483874" r:id="rId3"/>
    <p:sldMasterId id="2147483888" r:id="rId4"/>
  </p:sldMasterIdLst>
  <p:notesMasterIdLst>
    <p:notesMasterId r:id="rId59"/>
  </p:notesMasterIdLst>
  <p:handoutMasterIdLst>
    <p:handoutMasterId r:id="rId60"/>
  </p:handoutMasterIdLst>
  <p:sldIdLst>
    <p:sldId id="1226" r:id="rId5"/>
    <p:sldId id="1218" r:id="rId6"/>
    <p:sldId id="1311" r:id="rId7"/>
    <p:sldId id="1312" r:id="rId8"/>
    <p:sldId id="1255" r:id="rId9"/>
    <p:sldId id="1256" r:id="rId10"/>
    <p:sldId id="1214" r:id="rId11"/>
    <p:sldId id="1313" r:id="rId12"/>
    <p:sldId id="1197" r:id="rId13"/>
    <p:sldId id="1296" r:id="rId14"/>
    <p:sldId id="853" r:id="rId15"/>
    <p:sldId id="821" r:id="rId16"/>
    <p:sldId id="1129" r:id="rId17"/>
    <p:sldId id="848" r:id="rId18"/>
    <p:sldId id="823" r:id="rId19"/>
    <p:sldId id="1316" r:id="rId20"/>
    <p:sldId id="1130" r:id="rId21"/>
    <p:sldId id="999" r:id="rId22"/>
    <p:sldId id="1060" r:id="rId23"/>
    <p:sldId id="1314" r:id="rId24"/>
    <p:sldId id="849" r:id="rId25"/>
    <p:sldId id="1315" r:id="rId26"/>
    <p:sldId id="1131" r:id="rId27"/>
    <p:sldId id="959" r:id="rId28"/>
    <p:sldId id="875" r:id="rId29"/>
    <p:sldId id="1132" r:id="rId30"/>
    <p:sldId id="1136" r:id="rId31"/>
    <p:sldId id="1138" r:id="rId32"/>
    <p:sldId id="1150" r:id="rId33"/>
    <p:sldId id="1065" r:id="rId34"/>
    <p:sldId id="1145" r:id="rId35"/>
    <p:sldId id="1140" r:id="rId36"/>
    <p:sldId id="1141" r:id="rId37"/>
    <p:sldId id="1142" r:id="rId38"/>
    <p:sldId id="1143" r:id="rId39"/>
    <p:sldId id="1144" r:id="rId40"/>
    <p:sldId id="1068" r:id="rId41"/>
    <p:sldId id="1067" r:id="rId42"/>
    <p:sldId id="1069" r:id="rId43"/>
    <p:sldId id="1148" r:id="rId44"/>
    <p:sldId id="1149" r:id="rId45"/>
    <p:sldId id="865" r:id="rId46"/>
    <p:sldId id="1269" r:id="rId47"/>
    <p:sldId id="1071" r:id="rId48"/>
    <p:sldId id="1279" r:id="rId49"/>
    <p:sldId id="832" r:id="rId50"/>
    <p:sldId id="1298" r:id="rId51"/>
    <p:sldId id="1299" r:id="rId52"/>
    <p:sldId id="1302" r:id="rId53"/>
    <p:sldId id="1310" r:id="rId54"/>
    <p:sldId id="1268" r:id="rId55"/>
    <p:sldId id="1300" r:id="rId56"/>
    <p:sldId id="1301" r:id="rId57"/>
    <p:sldId id="1317" r:id="rId58"/>
  </p:sldIdLst>
  <p:sldSz cx="9144000" cy="6858000" type="screen4x3"/>
  <p:notesSz cx="9296400" cy="7010400"/>
  <p:defaultTex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616"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208">
          <p15:clr>
            <a:srgbClr val="A4A3A4"/>
          </p15:clr>
        </p15:guide>
        <p15:guide id="2" pos="29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424242"/>
    <a:srgbClr val="00B050"/>
    <a:srgbClr val="F6AB16"/>
    <a:srgbClr val="B0F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73626" autoAdjust="0"/>
  </p:normalViewPr>
  <p:slideViewPr>
    <p:cSldViewPr snapToGrid="0" snapToObjects="1">
      <p:cViewPr varScale="1">
        <p:scale>
          <a:sx n="53" d="100"/>
          <a:sy n="53" d="100"/>
        </p:scale>
        <p:origin x="1914" y="72"/>
      </p:cViewPr>
      <p:guideLst>
        <p:guide orient="horz" pos="2616"/>
        <p:guide pos="2880"/>
      </p:guideLst>
    </p:cSldViewPr>
  </p:slideViewPr>
  <p:outlineViewPr>
    <p:cViewPr>
      <p:scale>
        <a:sx n="33" d="100"/>
        <a:sy n="33" d="100"/>
      </p:scale>
      <p:origin x="0" y="-5490"/>
    </p:cViewPr>
  </p:outlineViewPr>
  <p:notesTextViewPr>
    <p:cViewPr>
      <p:scale>
        <a:sx n="150" d="100"/>
        <a:sy n="150" d="100"/>
      </p:scale>
      <p:origin x="0" y="0"/>
    </p:cViewPr>
  </p:notesTextViewPr>
  <p:sorterViewPr>
    <p:cViewPr>
      <p:scale>
        <a:sx n="100" d="100"/>
        <a:sy n="100" d="100"/>
      </p:scale>
      <p:origin x="0" y="0"/>
    </p:cViewPr>
  </p:sorterViewPr>
  <p:notesViewPr>
    <p:cSldViewPr snapToGrid="0" snapToObjects="1">
      <p:cViewPr>
        <p:scale>
          <a:sx n="100" d="100"/>
          <a:sy n="100" d="100"/>
        </p:scale>
        <p:origin x="2064" y="300"/>
      </p:cViewPr>
      <p:guideLst>
        <p:guide orient="horz" pos="2208"/>
        <p:guide pos="29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265810" y="6658664"/>
            <a:ext cx="4028440" cy="350520"/>
          </a:xfrm>
          <a:prstGeom prst="rect">
            <a:avLst/>
          </a:prstGeom>
        </p:spPr>
        <p:txBody>
          <a:bodyPr vert="horz" lIns="93172" tIns="46586" rIns="93172" bIns="46586" rtlCol="0" anchor="b"/>
          <a:lstStyle>
            <a:lvl1pPr algn="r">
              <a:defRPr sz="1300"/>
            </a:lvl1pPr>
          </a:lstStyle>
          <a:p>
            <a:fld id="{C6883DAC-523E-4974-AC29-DCB431DC9A5A}" type="slidenum">
              <a:rPr lang="en-US" smtClean="0"/>
              <a:t>‹#›</a:t>
            </a:fld>
            <a:endParaRPr lang="en-US"/>
          </a:p>
        </p:txBody>
      </p:sp>
    </p:spTree>
    <p:extLst>
      <p:ext uri="{BB962C8B-B14F-4D97-AF65-F5344CB8AC3E}">
        <p14:creationId xmlns:p14="http://schemas.microsoft.com/office/powerpoint/2010/main" val="913947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440" cy="350520"/>
          </a:xfrm>
          <a:prstGeom prst="rect">
            <a:avLst/>
          </a:prstGeom>
        </p:spPr>
        <p:txBody>
          <a:bodyPr vert="horz" lIns="93172" tIns="46586" rIns="93172" bIns="46586" rtlCol="0"/>
          <a:lstStyle>
            <a:lvl1pPr algn="l">
              <a:defRPr sz="1300"/>
            </a:lvl1pPr>
          </a:lstStyle>
          <a:p>
            <a:pPr>
              <a:defRPr/>
            </a:pPr>
            <a:endParaRPr lang="en-US"/>
          </a:p>
        </p:txBody>
      </p:sp>
      <p:sp>
        <p:nvSpPr>
          <p:cNvPr id="3" name="Date Placeholder 2"/>
          <p:cNvSpPr>
            <a:spLocks noGrp="1"/>
          </p:cNvSpPr>
          <p:nvPr>
            <p:ph type="dt" idx="1"/>
          </p:nvPr>
        </p:nvSpPr>
        <p:spPr>
          <a:xfrm>
            <a:off x="5265810" y="0"/>
            <a:ext cx="4028440" cy="350520"/>
          </a:xfrm>
          <a:prstGeom prst="rect">
            <a:avLst/>
          </a:prstGeom>
        </p:spPr>
        <p:txBody>
          <a:bodyPr vert="horz" lIns="93172" tIns="46586" rIns="93172" bIns="46586" rtlCol="0"/>
          <a:lstStyle>
            <a:lvl1pPr algn="r">
              <a:defRPr sz="1300"/>
            </a:lvl1pPr>
          </a:lstStyle>
          <a:p>
            <a:pPr>
              <a:defRPr/>
            </a:pPr>
            <a:fld id="{404DAA2B-7E61-4BA4-9603-AA753C73C6B0}" type="datetimeFigureOut">
              <a:rPr lang="en-US"/>
              <a:pPr>
                <a:defRPr/>
              </a:pPr>
              <a:t>10/13/2021</a:t>
            </a:fld>
            <a:endParaRPr lang="en-US"/>
          </a:p>
        </p:txBody>
      </p:sp>
      <p:sp>
        <p:nvSpPr>
          <p:cNvPr id="4" name="Slide Image Placeholder 3"/>
          <p:cNvSpPr>
            <a:spLocks noGrp="1" noRot="1" noChangeAspect="1"/>
          </p:cNvSpPr>
          <p:nvPr>
            <p:ph type="sldImg" idx="2"/>
          </p:nvPr>
        </p:nvSpPr>
        <p:spPr>
          <a:xfrm>
            <a:off x="2895600" y="527050"/>
            <a:ext cx="3505200" cy="2628900"/>
          </a:xfrm>
          <a:prstGeom prst="rect">
            <a:avLst/>
          </a:prstGeom>
          <a:noFill/>
          <a:ln w="12700">
            <a:solidFill>
              <a:prstClr val="black"/>
            </a:solidFill>
          </a:ln>
        </p:spPr>
        <p:txBody>
          <a:bodyPr vert="horz" lIns="93172" tIns="46586" rIns="93172" bIns="46586" rtlCol="0" anchor="ctr"/>
          <a:lstStyle/>
          <a:p>
            <a:pPr lvl="0"/>
            <a:endParaRPr lang="en-US" noProof="0"/>
          </a:p>
        </p:txBody>
      </p:sp>
      <p:sp>
        <p:nvSpPr>
          <p:cNvPr id="5" name="Notes Placeholder 4"/>
          <p:cNvSpPr>
            <a:spLocks noGrp="1"/>
          </p:cNvSpPr>
          <p:nvPr>
            <p:ph type="body" sz="quarter" idx="3"/>
          </p:nvPr>
        </p:nvSpPr>
        <p:spPr>
          <a:xfrm>
            <a:off x="929641" y="3329940"/>
            <a:ext cx="7437120" cy="3154680"/>
          </a:xfrm>
          <a:prstGeom prst="rect">
            <a:avLst/>
          </a:prstGeom>
        </p:spPr>
        <p:txBody>
          <a:bodyPr vert="horz" lIns="93172" tIns="46586" rIns="93172" bIns="4658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6658664"/>
            <a:ext cx="4028440" cy="350520"/>
          </a:xfrm>
          <a:prstGeom prst="rect">
            <a:avLst/>
          </a:prstGeom>
        </p:spPr>
        <p:txBody>
          <a:bodyPr vert="horz" lIns="93172" tIns="46586" rIns="93172" bIns="46586" rtlCol="0" anchor="b"/>
          <a:lstStyle>
            <a:lvl1pPr algn="l">
              <a:defRPr sz="1300"/>
            </a:lvl1pPr>
          </a:lstStyle>
          <a:p>
            <a:pPr>
              <a:defRPr/>
            </a:pPr>
            <a:endParaRPr lang="en-US"/>
          </a:p>
        </p:txBody>
      </p:sp>
      <p:sp>
        <p:nvSpPr>
          <p:cNvPr id="7" name="Slide Number Placeholder 6"/>
          <p:cNvSpPr>
            <a:spLocks noGrp="1"/>
          </p:cNvSpPr>
          <p:nvPr>
            <p:ph type="sldNum" sz="quarter" idx="5"/>
          </p:nvPr>
        </p:nvSpPr>
        <p:spPr>
          <a:xfrm>
            <a:off x="5265810" y="6658664"/>
            <a:ext cx="4028440" cy="350520"/>
          </a:xfrm>
          <a:prstGeom prst="rect">
            <a:avLst/>
          </a:prstGeom>
        </p:spPr>
        <p:txBody>
          <a:bodyPr vert="horz" lIns="93172" tIns="46586" rIns="93172" bIns="46586" rtlCol="0" anchor="b"/>
          <a:lstStyle>
            <a:lvl1pPr algn="r">
              <a:defRPr sz="1300"/>
            </a:lvl1pPr>
          </a:lstStyle>
          <a:p>
            <a:pPr>
              <a:defRPr/>
            </a:pPr>
            <a:fld id="{5BB99B5A-D3DB-4354-AA55-43E94BB02C0B}" type="slidenum">
              <a:rPr lang="en-US"/>
              <a:pPr>
                <a:defRPr/>
              </a:pPr>
              <a:t>‹#›</a:t>
            </a:fld>
            <a:endParaRPr lang="en-US"/>
          </a:p>
        </p:txBody>
      </p:sp>
    </p:spTree>
    <p:extLst>
      <p:ext uri="{BB962C8B-B14F-4D97-AF65-F5344CB8AC3E}">
        <p14:creationId xmlns:p14="http://schemas.microsoft.com/office/powerpoint/2010/main" val="2426139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-Good</a:t>
            </a:r>
            <a:r>
              <a:rPr lang="en-US" baseline="0" dirty="0"/>
              <a:t> afternoon everyone.  Thank you for attending this presentation on replacing NAD83 with new horizontal </a:t>
            </a:r>
            <a:r>
              <a:rPr lang="en-US" baseline="0" dirty="0" err="1"/>
              <a:t>datums</a:t>
            </a:r>
            <a:r>
              <a:rPr lang="en-US" baseline="0" dirty="0"/>
              <a:t>, as part of NGS’s Modernization of the National Spatial Reference System (NSRS).</a:t>
            </a:r>
          </a:p>
          <a:p>
            <a:endParaRPr lang="en-US" baseline="0" dirty="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26C3BD8-B2E5-4319-9CBE-B60D43F31E53}"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730431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This slide shows the 3 blueprint documents:</a:t>
            </a:r>
          </a:p>
          <a:p>
            <a:r>
              <a:rPr lang="en-US" dirty="0"/>
              <a:t>BP Part 1 Geometric Coordinates (NOAA TR NOS NGS 62)</a:t>
            </a:r>
          </a:p>
          <a:p>
            <a:r>
              <a:rPr lang="en-US" dirty="0"/>
              <a:t>BP</a:t>
            </a:r>
            <a:r>
              <a:rPr lang="en-US" baseline="0" dirty="0"/>
              <a:t> Part 2 Geopotential Coordinates (NOAA TR NOS NGS 64)</a:t>
            </a:r>
          </a:p>
          <a:p>
            <a:r>
              <a:rPr lang="en-US" baseline="0" dirty="0"/>
              <a:t>BP Part 3 Working in the Modernized NSRS (NOAA TR NOS NGS 67)</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Gill Sans MT"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Gill Sans MT"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529048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-geometric component is latitude, longitude, and ellipsoid</a:t>
            </a:r>
            <a:r>
              <a:rPr lang="en-US" baseline="0" dirty="0"/>
              <a:t> height</a:t>
            </a:r>
          </a:p>
          <a:p>
            <a:r>
              <a:rPr lang="en-US" baseline="0" dirty="0"/>
              <a:t>-geopotential component is combined with the geometric components to calculate an </a:t>
            </a:r>
            <a:r>
              <a:rPr lang="en-US" baseline="0" dirty="0" err="1"/>
              <a:t>orthometric</a:t>
            </a:r>
            <a:r>
              <a:rPr lang="en-US" baseline="0" dirty="0"/>
              <a:t> height or capital H</a:t>
            </a:r>
          </a:p>
          <a:p>
            <a:r>
              <a:rPr lang="en-US" baseline="0" dirty="0"/>
              <a:t>*Today’s presentation will focus only on the Geometric component of the Modernized NSRS, or Replacing NAD83*</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11</a:t>
            </a:fld>
            <a:endParaRPr lang="en-US"/>
          </a:p>
        </p:txBody>
      </p:sp>
    </p:spTree>
    <p:extLst>
      <p:ext uri="{BB962C8B-B14F-4D97-AF65-F5344CB8AC3E}">
        <p14:creationId xmlns:p14="http://schemas.microsoft.com/office/powerpoint/2010/main" val="4207016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-Modernizing the NSRS requires 4 geodetic tasks:</a:t>
            </a:r>
          </a:p>
          <a:p>
            <a:r>
              <a:rPr lang="en-US" dirty="0"/>
              <a:t>1) Develop 4 plate-fixed</a:t>
            </a:r>
            <a:r>
              <a:rPr lang="en-US" baseline="0" dirty="0"/>
              <a:t> reference frames</a:t>
            </a:r>
            <a:endParaRPr lang="en-US" dirty="0"/>
          </a:p>
          <a:p>
            <a:r>
              <a:rPr lang="en-US" dirty="0"/>
              <a:t>2) Remove Non-</a:t>
            </a:r>
            <a:r>
              <a:rPr lang="en-US" dirty="0" err="1"/>
              <a:t>Geocentricity</a:t>
            </a:r>
            <a:r>
              <a:rPr lang="en-US" dirty="0"/>
              <a:t> of NAD83</a:t>
            </a:r>
          </a:p>
          <a:p>
            <a:r>
              <a:rPr lang="en-US" dirty="0"/>
              <a:t>3) Align to ITRF2014 at epoch 2020.00</a:t>
            </a:r>
          </a:p>
          <a:p>
            <a:r>
              <a:rPr lang="en-US" dirty="0"/>
              <a:t>4) Remove most tectonic plate rotation</a:t>
            </a:r>
            <a:r>
              <a:rPr lang="en-US" baseline="0" dirty="0"/>
              <a:t> from ITRF2014 via Euler Pole Parameters</a:t>
            </a:r>
            <a:endParaRPr lang="en-US" dirty="0"/>
          </a:p>
          <a:p>
            <a:endParaRPr lang="en-US" dirty="0"/>
          </a:p>
          <a:p>
            <a:r>
              <a:rPr lang="en-US" dirty="0"/>
              <a:t>-we</a:t>
            </a:r>
            <a:r>
              <a:rPr lang="en-US" baseline="0" dirty="0"/>
              <a:t> will also account for the</a:t>
            </a:r>
            <a:r>
              <a:rPr lang="en-US" dirty="0"/>
              <a:t> “shift and drift”,</a:t>
            </a:r>
            <a:r>
              <a:rPr lang="en-US" baseline="0" dirty="0"/>
              <a:t> mentioned </a:t>
            </a:r>
            <a:r>
              <a:rPr lang="en-US" dirty="0"/>
              <a:t>at the bottom.</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12</a:t>
            </a:fld>
            <a:endParaRPr lang="en-US"/>
          </a:p>
        </p:txBody>
      </p:sp>
    </p:spTree>
    <p:extLst>
      <p:ext uri="{BB962C8B-B14F-4D97-AF65-F5344CB8AC3E}">
        <p14:creationId xmlns:p14="http://schemas.microsoft.com/office/powerpoint/2010/main" val="2571642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First, we must develop four “plate-fixed” reference frames.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13</a:t>
            </a:fld>
            <a:endParaRPr lang="en-US"/>
          </a:p>
        </p:txBody>
      </p:sp>
    </p:spTree>
    <p:extLst>
      <p:ext uri="{BB962C8B-B14F-4D97-AF65-F5344CB8AC3E}">
        <p14:creationId xmlns:p14="http://schemas.microsoft.com/office/powerpoint/2010/main" val="3257825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four plate-fixed reference frames will be the North</a:t>
            </a:r>
            <a:r>
              <a:rPr lang="en-US" baseline="0" dirty="0"/>
              <a:t> American</a:t>
            </a:r>
            <a:r>
              <a:rPr lang="en-US" dirty="0"/>
              <a:t>, Pacific, </a:t>
            </a:r>
            <a:r>
              <a:rPr lang="en-US" dirty="0" err="1"/>
              <a:t>Caribean</a:t>
            </a:r>
            <a:r>
              <a:rPr lang="en-US" dirty="0"/>
              <a:t>, and Marianas</a:t>
            </a:r>
            <a:r>
              <a:rPr lang="en-US" baseline="0" dirty="0"/>
              <a:t> Terrestrial Reference Frames</a:t>
            </a:r>
            <a:r>
              <a:rPr lang="en-US" dirty="0"/>
              <a:t> of 2022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baseline="0" dirty="0"/>
              <a:t>We refer them as “plate-fixed” because the frame moves with the plate, so that we minimize time-based coordinate shift.  </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14</a:t>
            </a:fld>
            <a:endParaRPr lang="en-US"/>
          </a:p>
        </p:txBody>
      </p:sp>
    </p:spTree>
    <p:extLst>
      <p:ext uri="{BB962C8B-B14F-4D97-AF65-F5344CB8AC3E}">
        <p14:creationId xmlns:p14="http://schemas.microsoft.com/office/powerpoint/2010/main" val="2387591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-there</a:t>
            </a:r>
            <a:r>
              <a:rPr lang="en-US" baseline="0" dirty="0"/>
              <a:t> are</a:t>
            </a:r>
            <a:r>
              <a:rPr lang="en-US" dirty="0"/>
              <a:t> four reference</a:t>
            </a:r>
            <a:r>
              <a:rPr lang="en-US" baseline="0" dirty="0"/>
              <a:t> frames because there are four major tectonic plates within the NGS Area of Responsibility.</a:t>
            </a:r>
          </a:p>
          <a:p>
            <a:r>
              <a:rPr lang="en-US" baseline="0" dirty="0"/>
              <a:t>-</a:t>
            </a:r>
            <a:r>
              <a:rPr lang="en-US" dirty="0"/>
              <a:t>As the </a:t>
            </a:r>
            <a:r>
              <a:rPr lang="en-US" b="1" dirty="0"/>
              <a:t>National</a:t>
            </a:r>
            <a:r>
              <a:rPr lang="en-US" baseline="0" dirty="0"/>
              <a:t> Geodetic Survey, we’re part of the </a:t>
            </a:r>
            <a:r>
              <a:rPr lang="en-US" baseline="0" dirty="0" err="1"/>
              <a:t>DoC</a:t>
            </a:r>
            <a:r>
              <a:rPr lang="en-US" baseline="0" dirty="0"/>
              <a:t> so we must cater to all US States and Territories</a:t>
            </a:r>
          </a:p>
          <a:p>
            <a:r>
              <a:rPr lang="en-US" dirty="0"/>
              <a:t>-thus </a:t>
            </a:r>
            <a:r>
              <a:rPr lang="en-US" baseline="0" dirty="0"/>
              <a:t>w</a:t>
            </a:r>
            <a:r>
              <a:rPr lang="en-US" dirty="0"/>
              <a:t>e’ve got four tectonic</a:t>
            </a:r>
            <a:r>
              <a:rPr lang="en-US" baseline="0" dirty="0"/>
              <a:t> plates in our Area of Operations, so four Ref Frames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15</a:t>
            </a:fld>
            <a:endParaRPr lang="en-US"/>
          </a:p>
        </p:txBody>
      </p:sp>
    </p:spTree>
    <p:extLst>
      <p:ext uri="{BB962C8B-B14F-4D97-AF65-F5344CB8AC3E}">
        <p14:creationId xmlns:p14="http://schemas.microsoft.com/office/powerpoint/2010/main" val="1697288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predicted plate movement for the four reference frames.</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209178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The second task is to remove the non-</a:t>
            </a:r>
            <a:r>
              <a:rPr lang="en-US" baseline="0" dirty="0" err="1"/>
              <a:t>geocentricity</a:t>
            </a:r>
            <a:r>
              <a:rPr lang="en-US" baseline="0" dirty="0"/>
              <a:t> of NAD83.  This will cause a “shift” in coordinates.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17</a:t>
            </a:fld>
            <a:endParaRPr lang="en-US"/>
          </a:p>
        </p:txBody>
      </p:sp>
    </p:spTree>
    <p:extLst>
      <p:ext uri="{BB962C8B-B14F-4D97-AF65-F5344CB8AC3E}">
        <p14:creationId xmlns:p14="http://schemas.microsoft.com/office/powerpoint/2010/main" val="4266451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This diagram shows the non-egocentricity of NAD83</a:t>
            </a:r>
          </a:p>
          <a:p>
            <a:r>
              <a:rPr lang="en-US" dirty="0"/>
              <a:t>-</a:t>
            </a:r>
            <a:r>
              <a:rPr lang="en-US" baseline="0" dirty="0"/>
              <a:t>It shows one quarter of an ellipsoid.  Notice they are the same geometry (size, shape) but have different origins</a:t>
            </a:r>
          </a:p>
          <a:p>
            <a:r>
              <a:rPr lang="en-US" baseline="0" dirty="0"/>
              <a:t>-Fixing this will cause a “SHIFT” in coordinates.</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18</a:t>
            </a:fld>
            <a:endParaRPr lang="en-US"/>
          </a:p>
        </p:txBody>
      </p:sp>
    </p:spTree>
    <p:extLst>
      <p:ext uri="{BB962C8B-B14F-4D97-AF65-F5344CB8AC3E}">
        <p14:creationId xmlns:p14="http://schemas.microsoft.com/office/powerpoint/2010/main" val="2983130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-Estimate</a:t>
            </a:r>
            <a:r>
              <a:rPr lang="en-US" baseline="0" dirty="0"/>
              <a:t> of shift from NAD83(2011) epoch 2010.00 to NATRF2022 epoch 2020.00</a:t>
            </a:r>
          </a:p>
          <a:p>
            <a:r>
              <a:rPr lang="en-US" baseline="0" dirty="0"/>
              <a:t>-so this represents the positional shift due to non-</a:t>
            </a:r>
            <a:r>
              <a:rPr lang="en-US" baseline="0" dirty="0" err="1"/>
              <a:t>geocentricity</a:t>
            </a:r>
            <a:r>
              <a:rPr lang="en-US" baseline="0" dirty="0"/>
              <a:t> that we’re addressing/fixing</a:t>
            </a:r>
          </a:p>
          <a:p>
            <a:r>
              <a:rPr lang="en-US" baseline="0" dirty="0"/>
              <a:t>-now remember this is the Geometric component only, so the graphic on the right illustrates a somewhat constant shift because it is representing Ellipsoidal shift, </a:t>
            </a:r>
            <a:r>
              <a:rPr lang="en-US" b="1" baseline="0" dirty="0"/>
              <a:t>not Orthometric</a:t>
            </a:r>
          </a:p>
          <a:p>
            <a:r>
              <a:rPr lang="en-US" dirty="0"/>
              <a:t>-Look at the size of those arrows,</a:t>
            </a:r>
            <a:r>
              <a:rPr lang="en-US" baseline="0" dirty="0"/>
              <a:t> based on the scale bar there we’re looking at about 1 meter-</a:t>
            </a:r>
            <a:r>
              <a:rPr lang="en-US" baseline="0" dirty="0" err="1"/>
              <a:t>ish</a:t>
            </a:r>
            <a:r>
              <a:rPr lang="en-US" baseline="0" dirty="0"/>
              <a:t> </a:t>
            </a:r>
            <a:r>
              <a:rPr lang="en-US" baseline="0" dirty="0" err="1"/>
              <a:t>lat,lon</a:t>
            </a:r>
            <a:r>
              <a:rPr lang="en-US" baseline="0" dirty="0"/>
              <a:t> shift and somewhere around the same </a:t>
            </a:r>
            <a:r>
              <a:rPr lang="en-US" baseline="0" dirty="0" err="1"/>
              <a:t>ellipsoidally</a:t>
            </a:r>
            <a:r>
              <a:rPr lang="en-US" baseline="0" dirty="0"/>
              <a:t> around here</a:t>
            </a:r>
          </a:p>
          <a:p>
            <a:r>
              <a:rPr lang="en-US" baseline="0" dirty="0"/>
              <a:t>-REMEMBER, this is easy to address compared to geoid/</a:t>
            </a:r>
            <a:r>
              <a:rPr lang="en-US" baseline="0" dirty="0" err="1"/>
              <a:t>ortho</a:t>
            </a:r>
            <a:r>
              <a:rPr lang="en-US" baseline="0" dirty="0"/>
              <a:t> heights!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19</a:t>
            </a:fld>
            <a:endParaRPr lang="en-US"/>
          </a:p>
        </p:txBody>
      </p:sp>
    </p:spTree>
    <p:extLst>
      <p:ext uri="{BB962C8B-B14F-4D97-AF65-F5344CB8AC3E}">
        <p14:creationId xmlns:p14="http://schemas.microsoft.com/office/powerpoint/2010/main" val="2925443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*We are</a:t>
            </a:r>
            <a:r>
              <a:rPr lang="en-US" baseline="0" dirty="0"/>
              <a:t> the Federal Government’s oldest scientific agency.</a:t>
            </a:r>
          </a:p>
          <a:p>
            <a:r>
              <a:rPr lang="en-US" baseline="0" dirty="0"/>
              <a:t>We began as Survey of the Coast in 1807</a:t>
            </a:r>
          </a:p>
          <a:p>
            <a:r>
              <a:rPr lang="en-US" baseline="0" dirty="0"/>
              <a:t>Became the Coast Survey in 1836</a:t>
            </a:r>
          </a:p>
          <a:p>
            <a:r>
              <a:rPr lang="en-US" baseline="0" dirty="0"/>
              <a:t>Then the Coast and Geodetic Survey in 1878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And finally National Geodetic Survey in 1970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a:t>
            </a:fld>
            <a:endParaRPr lang="en-US"/>
          </a:p>
        </p:txBody>
      </p:sp>
    </p:spTree>
    <p:extLst>
      <p:ext uri="{BB962C8B-B14F-4D97-AF65-F5344CB8AC3E}">
        <p14:creationId xmlns:p14="http://schemas.microsoft.com/office/powerpoint/2010/main" val="388634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-what’s</a:t>
            </a:r>
            <a:r>
              <a:rPr lang="en-US" baseline="0" dirty="0"/>
              <a:t> the </a:t>
            </a:r>
            <a:r>
              <a:rPr lang="en-US" sz="1200" spc="-7" dirty="0">
                <a:solidFill>
                  <a:schemeClr val="tx2">
                    <a:lumMod val="75000"/>
                  </a:schemeClr>
                </a:solidFill>
                <a:latin typeface="Cambria" panose="02040503050406030204" pitchFamily="18" charset="0"/>
                <a:cs typeface="Calibri"/>
              </a:rPr>
              <a:t>Magnitude of Horizontal Change?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spc="-7" dirty="0">
              <a:solidFill>
                <a:schemeClr val="tx2">
                  <a:lumMod val="75000"/>
                </a:schemeClr>
              </a:solidFill>
              <a:latin typeface="Cambria" panose="02040503050406030204" pitchFamily="18" charset="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spc="-7" dirty="0">
                <a:solidFill>
                  <a:schemeClr val="tx2">
                    <a:lumMod val="75000"/>
                  </a:schemeClr>
                </a:solidFill>
                <a:latin typeface="Cambria" panose="02040503050406030204" pitchFamily="18" charset="0"/>
                <a:cs typeface="Calibri"/>
              </a:rPr>
              <a:t>Estimated Differences Between “Old” and “New” Geometric Datums: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spc="-7" dirty="0">
                <a:solidFill>
                  <a:schemeClr val="tx2">
                    <a:lumMod val="75000"/>
                  </a:schemeClr>
                </a:solidFill>
                <a:latin typeface="Cambria" panose="02040503050406030204" pitchFamily="18" charset="0"/>
                <a:cs typeface="Calibri"/>
              </a:rPr>
              <a:t>Horizontal:  ~0.8 to 1.5 m in CONUS</a:t>
            </a:r>
          </a:p>
          <a:p>
            <a:r>
              <a:rPr lang="en-US" dirty="0"/>
              <a:t>-we will have</a:t>
            </a:r>
            <a:r>
              <a:rPr lang="en-US" baseline="0" dirty="0"/>
              <a:t> tools online to simplify the process of estimating NAD83</a:t>
            </a:r>
            <a:r>
              <a:rPr lang="en-US" baseline="0" dirty="0">
                <a:sym typeface="Wingdings" panose="05000000000000000000" pitchFamily="2" charset="2"/>
              </a:rPr>
              <a:t>NATRF2022</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21</a:t>
            </a:fld>
            <a:endParaRPr lang="en-US"/>
          </a:p>
        </p:txBody>
      </p:sp>
    </p:spTree>
    <p:extLst>
      <p:ext uri="{BB962C8B-B14F-4D97-AF65-F5344CB8AC3E}">
        <p14:creationId xmlns:p14="http://schemas.microsoft.com/office/powerpoint/2010/main" val="2208708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Estimated Differences Between “Old” and “New” Geometric Datums:</a:t>
            </a:r>
          </a:p>
          <a:p>
            <a:r>
              <a:rPr lang="en-US" dirty="0"/>
              <a:t>Ellipsoidal heights: -0.2 to -1.6 m CONUS; AK 0 to 1.3 m</a:t>
            </a:r>
          </a:p>
          <a:p>
            <a:endParaRPr lang="en-US" dirty="0"/>
          </a:p>
        </p:txBody>
      </p:sp>
      <p:sp>
        <p:nvSpPr>
          <p:cNvPr id="4" name="Slide Number Placeholder 3"/>
          <p:cNvSpPr>
            <a:spLocks noGrp="1"/>
          </p:cNvSpPr>
          <p:nvPr>
            <p:ph type="sldNum" sz="quarter" idx="5"/>
          </p:nvPr>
        </p:nvSpPr>
        <p:spPr/>
        <p:txBody>
          <a:bodyPr/>
          <a:lstStyle/>
          <a:p>
            <a:pPr>
              <a:defRPr/>
            </a:pPr>
            <a:fld id="{5BB99B5A-D3DB-4354-AA55-43E94BB02C0B}" type="slidenum">
              <a:rPr lang="en-US" smtClean="0"/>
              <a:pPr>
                <a:defRPr/>
              </a:pPr>
              <a:t>22</a:t>
            </a:fld>
            <a:endParaRPr lang="en-US"/>
          </a:p>
        </p:txBody>
      </p:sp>
    </p:spTree>
    <p:extLst>
      <p:ext uri="{BB962C8B-B14F-4D97-AF65-F5344CB8AC3E}">
        <p14:creationId xmlns:p14="http://schemas.microsoft.com/office/powerpoint/2010/main" val="485247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The IGS/IGb08 Reference Frame is pretty much equivalent to the ITRF, created by the Intl. GNSS Service, of which NGS is a contributing partner.</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23</a:t>
            </a:fld>
            <a:endParaRPr lang="en-US"/>
          </a:p>
        </p:txBody>
      </p:sp>
    </p:spTree>
    <p:extLst>
      <p:ext uri="{BB962C8B-B14F-4D97-AF65-F5344CB8AC3E}">
        <p14:creationId xmlns:p14="http://schemas.microsoft.com/office/powerpoint/2010/main" val="2400974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sz="1200" dirty="0">
                <a:latin typeface="TrebuchetMS"/>
              </a:rPr>
              <a:t>What is the International Terrestrial Reference Frame</a:t>
            </a:r>
          </a:p>
          <a:p>
            <a:r>
              <a:rPr lang="en-US" sz="1200" dirty="0">
                <a:latin typeface="TrebuchetMS"/>
              </a:rPr>
              <a:t>(ITRF)?</a:t>
            </a:r>
          </a:p>
          <a:p>
            <a:endParaRPr lang="en-US" sz="1200" dirty="0">
              <a:latin typeface="TrebuchetMS"/>
            </a:endParaRPr>
          </a:p>
          <a:p>
            <a:r>
              <a:rPr lang="en-US" sz="1200" dirty="0">
                <a:latin typeface="TrebuchetMS"/>
              </a:rPr>
              <a:t>You’ve heard me mention the ITRF, but if you’ve been paying attention to OPUS Solution Reports you</a:t>
            </a:r>
            <a:r>
              <a:rPr lang="en-US" sz="1200" baseline="0" dirty="0">
                <a:latin typeface="TrebuchetMS"/>
              </a:rPr>
              <a:t> may’ve noticed the ITRF2014 coordinates over on the right hand side</a:t>
            </a:r>
            <a:endParaRPr lang="en-US" sz="1200" dirty="0">
              <a:latin typeface="TrebuchetMS"/>
            </a:endParaRPr>
          </a:p>
          <a:p>
            <a:endParaRPr lang="en-US" sz="1200" dirty="0">
              <a:latin typeface="TrebuchetMS"/>
            </a:endParaRPr>
          </a:p>
          <a:p>
            <a:r>
              <a:rPr lang="en-US" sz="1200" dirty="0">
                <a:latin typeface="TrebuchetMS"/>
              </a:rPr>
              <a:t>Let’s try to visualize</a:t>
            </a:r>
            <a:r>
              <a:rPr lang="en-US" sz="1200" baseline="0" dirty="0">
                <a:latin typeface="TrebuchetMS"/>
              </a:rPr>
              <a:t> the ITRF.  Last bullet, </a:t>
            </a:r>
            <a:endParaRPr lang="en-US" sz="1200" dirty="0">
              <a:latin typeface="TrebuchetMS"/>
            </a:endParaRP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24</a:t>
            </a:fld>
            <a:endParaRPr lang="en-US"/>
          </a:p>
        </p:txBody>
      </p:sp>
    </p:spTree>
    <p:extLst>
      <p:ext uri="{BB962C8B-B14F-4D97-AF65-F5344CB8AC3E}">
        <p14:creationId xmlns:p14="http://schemas.microsoft.com/office/powerpoint/2010/main" val="3719666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a:p>
            <a:endParaRPr lang="en-US" dirty="0"/>
          </a:p>
          <a:p>
            <a:r>
              <a:rPr lang="en-US" baseline="0" dirty="0"/>
              <a:t>Most simplistic way to explain ITRF is to watch this animation.</a:t>
            </a:r>
            <a:endParaRPr lang="en-US" dirty="0"/>
          </a:p>
          <a:p>
            <a:r>
              <a:rPr lang="en-US" dirty="0"/>
              <a:t>This is </a:t>
            </a:r>
            <a:r>
              <a:rPr lang="en-US" i="1" dirty="0"/>
              <a:t>a very loose representation/visualization</a:t>
            </a:r>
            <a:r>
              <a:rPr lang="en-US" i="1" baseline="0" dirty="0"/>
              <a:t> </a:t>
            </a:r>
            <a:r>
              <a:rPr lang="en-US" baseline="0" dirty="0"/>
              <a:t>of what the ITRF is, a characterization only.</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25</a:t>
            </a:fld>
            <a:endParaRPr lang="en-US"/>
          </a:p>
        </p:txBody>
      </p:sp>
    </p:spTree>
    <p:extLst>
      <p:ext uri="{BB962C8B-B14F-4D97-AF65-F5344CB8AC3E}">
        <p14:creationId xmlns:p14="http://schemas.microsoft.com/office/powerpoint/2010/main" val="1599704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26</a:t>
            </a:fld>
            <a:endParaRPr lang="en-US"/>
          </a:p>
        </p:txBody>
      </p:sp>
    </p:spTree>
    <p:extLst>
      <p:ext uri="{BB962C8B-B14F-4D97-AF65-F5344CB8AC3E}">
        <p14:creationId xmlns:p14="http://schemas.microsoft.com/office/powerpoint/2010/main" val="2815490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-there’s two types of drift you’ll see</a:t>
            </a:r>
          </a:p>
          <a:p>
            <a:pPr marL="228600" indent="-228600">
              <a:buAutoNum type="arabicParenR"/>
            </a:pPr>
            <a:r>
              <a:rPr lang="en-US" baseline="0" dirty="0"/>
              <a:t>Tectonic Plate Rotation</a:t>
            </a:r>
          </a:p>
          <a:p>
            <a:pPr marL="228600" indent="-228600">
              <a:buAutoNum type="arabicParenR"/>
            </a:pPr>
            <a:r>
              <a:rPr lang="en-US" baseline="0" dirty="0"/>
              <a:t>Everything Else (residual motions, regional linear motions, localized subsidence or uplift, glacial isostatic adjustment, etc.) </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27</a:t>
            </a:fld>
            <a:endParaRPr lang="en-US"/>
          </a:p>
        </p:txBody>
      </p:sp>
    </p:spTree>
    <p:extLst>
      <p:ext uri="{BB962C8B-B14F-4D97-AF65-F5344CB8AC3E}">
        <p14:creationId xmlns:p14="http://schemas.microsoft.com/office/powerpoint/2010/main" val="3396246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-Tectonic Plate Rotation is relatively simple to model</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28</a:t>
            </a:fld>
            <a:endParaRPr lang="en-US"/>
          </a:p>
        </p:txBody>
      </p:sp>
    </p:spTree>
    <p:extLst>
      <p:ext uri="{BB962C8B-B14F-4D97-AF65-F5344CB8AC3E}">
        <p14:creationId xmlns:p14="http://schemas.microsoft.com/office/powerpoint/2010/main" val="116675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use EPP2022 to accommodate for tectonic plate rotation.</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29</a:t>
            </a:fld>
            <a:endParaRPr lang="en-US"/>
          </a:p>
        </p:txBody>
      </p:sp>
    </p:spTree>
    <p:extLst>
      <p:ext uri="{BB962C8B-B14F-4D97-AF65-F5344CB8AC3E}">
        <p14:creationId xmlns:p14="http://schemas.microsoft.com/office/powerpoint/2010/main" val="14413655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a:xfrm>
            <a:off x="929641" y="3329939"/>
            <a:ext cx="7437120" cy="3602083"/>
          </a:xfrm>
        </p:spPr>
        <p:txBody>
          <a:bodyPr/>
          <a:lstStyle/>
          <a:p>
            <a:pPr lvl="0">
              <a:defRPr/>
            </a:pPr>
            <a:r>
              <a:rPr lang="en-US" dirty="0"/>
              <a:t>-these are ground-level horizontal velocities</a:t>
            </a:r>
          </a:p>
          <a:p>
            <a:pPr lvl="0">
              <a:defRPr/>
            </a:pPr>
            <a:r>
              <a:rPr lang="en-US" dirty="0"/>
              <a:t>-the arrows illustrate the positions and velocities of CORS plotted in ITRF2014</a:t>
            </a:r>
          </a:p>
          <a:p>
            <a:pPr lvl="0">
              <a:defRPr/>
            </a:pPr>
            <a:r>
              <a:rPr lang="en-US" dirty="0"/>
              <a:t>-our scale is on the left there, with that arrow representing 20mm of motion per year</a:t>
            </a:r>
          </a:p>
          <a:p>
            <a:pPr lvl="0">
              <a:defRPr/>
            </a:pPr>
            <a:r>
              <a:rPr lang="en-US" dirty="0"/>
              <a:t>-what do we notice about the direction of these arrows?</a:t>
            </a:r>
          </a:p>
          <a:p>
            <a:pPr lvl="0">
              <a:defRPr/>
            </a:pPr>
            <a:r>
              <a:rPr lang="en-US" dirty="0"/>
              <a:t>-they look rotational, don’t they?</a:t>
            </a:r>
          </a:p>
          <a:p>
            <a:pPr lvl="0">
              <a:defRPr/>
            </a:pPr>
            <a:r>
              <a:rPr lang="en-US" dirty="0"/>
              <a:t>-so when you look at those arrows you can see the rotation, but the point of rotation is obviously off the map, way down below the screen right?</a:t>
            </a:r>
          </a:p>
          <a:p>
            <a:pPr lvl="0">
              <a:defRPr/>
            </a:pPr>
            <a:r>
              <a:rPr lang="en-US" dirty="0"/>
              <a:t>-that point is what’s known as an Euler Pole</a:t>
            </a:r>
          </a:p>
          <a:p>
            <a:pPr lvl="0">
              <a:defRPr/>
            </a:pPr>
            <a:endParaRPr lang="en-US" dirty="0"/>
          </a:p>
          <a:p>
            <a:pPr lvl="0">
              <a:defRPr/>
            </a:pPr>
            <a:r>
              <a:rPr lang="en-US" dirty="0"/>
              <a:t>We say “NATRF2022” is “fixed” to the N.A. Plate, making it a “plate fixed” frame</a:t>
            </a:r>
          </a:p>
          <a:p>
            <a:pPr lvl="0">
              <a:defRPr/>
            </a:pPr>
            <a:r>
              <a:rPr lang="en-US" dirty="0"/>
              <a:t>-the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30</a:t>
            </a:fld>
            <a:endParaRPr lang="en-US"/>
          </a:p>
        </p:txBody>
      </p:sp>
    </p:spTree>
    <p:extLst>
      <p:ext uri="{BB962C8B-B14F-4D97-AF65-F5344CB8AC3E}">
        <p14:creationId xmlns:p14="http://schemas.microsoft.com/office/powerpoint/2010/main" val="1058389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NGS’s mission is to define, maintain and provide access to…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NGS develops and maintains the National Spatial Reference System, a national coordinate system that provides the foundation for transportation, navigation, land record systems, mapping and charting efforts, and a multitude of other scientific and engineering applications.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There are many other ancillary programs and products as well.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The NSRS defines position (latitude, longitude, and elevation), distances and directions between points, the strength and direction of gravity, and how they change over time, across the US and its territories.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There will also be other parameters and models that contribute to the Modernized NSRS, such as Euler Pole Parameters (EPP2022), Deflection Of the Vertical (DOV2022), Intra-Frame Velocity Model (IFVM2022), and others.  Some of these I will talk about today.</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a:t>
            </a:fld>
            <a:endParaRPr lang="en-US"/>
          </a:p>
        </p:txBody>
      </p:sp>
    </p:spTree>
    <p:extLst>
      <p:ext uri="{BB962C8B-B14F-4D97-AF65-F5344CB8AC3E}">
        <p14:creationId xmlns:p14="http://schemas.microsoft.com/office/powerpoint/2010/main" val="200635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components that make up the </a:t>
            </a:r>
            <a:r>
              <a:rPr lang="en-US" dirty="0" err="1"/>
              <a:t>euler</a:t>
            </a:r>
            <a:r>
              <a:rPr lang="en-US" dirty="0"/>
              <a:t> pole parameters</a:t>
            </a:r>
          </a:p>
          <a:p>
            <a:r>
              <a:rPr lang="en-US" dirty="0"/>
              <a:t>Latitude</a:t>
            </a:r>
          </a:p>
          <a:p>
            <a:r>
              <a:rPr lang="en-US" dirty="0"/>
              <a:t>Longitude</a:t>
            </a:r>
          </a:p>
          <a:p>
            <a:r>
              <a:rPr lang="en-US" dirty="0"/>
              <a:t>Rotation Speed</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31</a:t>
            </a:fld>
            <a:endParaRPr lang="en-US"/>
          </a:p>
        </p:txBody>
      </p:sp>
    </p:spTree>
    <p:extLst>
      <p:ext uri="{BB962C8B-B14F-4D97-AF65-F5344CB8AC3E}">
        <p14:creationId xmlns:p14="http://schemas.microsoft.com/office/powerpoint/2010/main" val="33410928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a:t>
            </a:r>
            <a:r>
              <a:rPr lang="en-US" sz="1200" baseline="0" dirty="0"/>
              <a:t>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32</a:t>
            </a:fld>
            <a:endParaRPr lang="en-US"/>
          </a:p>
        </p:txBody>
      </p:sp>
    </p:spTree>
    <p:extLst>
      <p:ext uri="{BB962C8B-B14F-4D97-AF65-F5344CB8AC3E}">
        <p14:creationId xmlns:p14="http://schemas.microsoft.com/office/powerpoint/2010/main" val="24986280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33</a:t>
            </a:fld>
            <a:endParaRPr lang="en-US"/>
          </a:p>
        </p:txBody>
      </p:sp>
    </p:spTree>
    <p:extLst>
      <p:ext uri="{BB962C8B-B14F-4D97-AF65-F5344CB8AC3E}">
        <p14:creationId xmlns:p14="http://schemas.microsoft.com/office/powerpoint/2010/main" val="1567574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34</a:t>
            </a:fld>
            <a:endParaRPr lang="en-US"/>
          </a:p>
        </p:txBody>
      </p:sp>
    </p:spTree>
    <p:extLst>
      <p:ext uri="{BB962C8B-B14F-4D97-AF65-F5344CB8AC3E}">
        <p14:creationId xmlns:p14="http://schemas.microsoft.com/office/powerpoint/2010/main" val="32460810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35</a:t>
            </a:fld>
            <a:endParaRPr lang="en-US"/>
          </a:p>
        </p:txBody>
      </p:sp>
    </p:spTree>
    <p:extLst>
      <p:ext uri="{BB962C8B-B14F-4D97-AF65-F5344CB8AC3E}">
        <p14:creationId xmlns:p14="http://schemas.microsoft.com/office/powerpoint/2010/main" val="6649611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36</a:t>
            </a:fld>
            <a:endParaRPr lang="en-US"/>
          </a:p>
        </p:txBody>
      </p:sp>
    </p:spTree>
    <p:extLst>
      <p:ext uri="{BB962C8B-B14F-4D97-AF65-F5344CB8AC3E}">
        <p14:creationId xmlns:p14="http://schemas.microsoft.com/office/powerpoint/2010/main" val="20702462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37</a:t>
            </a:fld>
            <a:endParaRPr lang="en-US"/>
          </a:p>
        </p:txBody>
      </p:sp>
    </p:spTree>
    <p:extLst>
      <p:ext uri="{BB962C8B-B14F-4D97-AF65-F5344CB8AC3E}">
        <p14:creationId xmlns:p14="http://schemas.microsoft.com/office/powerpoint/2010/main" val="262309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These velocities the</a:t>
            </a:r>
            <a:r>
              <a:rPr lang="en-US" baseline="0" dirty="0"/>
              <a:t> motion that is left after removing Euler Pole rotation via it’s defining parameters, known simply as Euler Pole Parameters or EPP</a:t>
            </a:r>
          </a:p>
          <a:p>
            <a:endParaRPr lang="en-US" baseline="0" dirty="0"/>
          </a:p>
          <a:p>
            <a:r>
              <a:rPr lang="en-US" baseline="0" dirty="0"/>
              <a:t>These small bare visible arrows in our region are residual velocities leftover after modeling that Euler pole, which will then be modeled into the IFVM for NATRF2022. </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38</a:t>
            </a:fld>
            <a:endParaRPr lang="en-US"/>
          </a:p>
        </p:txBody>
      </p:sp>
    </p:spTree>
    <p:extLst>
      <p:ext uri="{BB962C8B-B14F-4D97-AF65-F5344CB8AC3E}">
        <p14:creationId xmlns:p14="http://schemas.microsoft.com/office/powerpoint/2010/main" val="29237157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-So it all starts</a:t>
            </a:r>
            <a:r>
              <a:rPr lang="en-US" altLang="en-US" baseline="0" dirty="0"/>
              <a:t> with ITRF</a:t>
            </a:r>
          </a:p>
          <a:p>
            <a:r>
              <a:rPr lang="en-US" altLang="en-US" baseline="0" dirty="0"/>
              <a:t>-OPUS is already running all your processing in ITRF, take a look at one of your recent solution reports and you’ll see ITRF2014 coordinates on the right hand side (or IGS/IGb08)</a:t>
            </a:r>
          </a:p>
          <a:p>
            <a:r>
              <a:rPr lang="en-US" altLang="en-US" baseline="0" dirty="0"/>
              <a:t>-Not just North America, Each plate gets a set of EPP associated with it, as each plate is rotating around a different Euler Pole </a:t>
            </a:r>
          </a:p>
          <a:p>
            <a:endParaRPr lang="en-US" altLang="en-US" baseline="0"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39</a:t>
            </a:fld>
            <a:endParaRPr lang="en-US" altLang="en-US"/>
          </a:p>
        </p:txBody>
      </p:sp>
    </p:spTree>
    <p:extLst>
      <p:ext uri="{BB962C8B-B14F-4D97-AF65-F5344CB8AC3E}">
        <p14:creationId xmlns:p14="http://schemas.microsoft.com/office/powerpoint/2010/main" val="2879187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-The “everything else” is the complex part!</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40</a:t>
            </a:fld>
            <a:endParaRPr lang="en-US"/>
          </a:p>
        </p:txBody>
      </p:sp>
    </p:spTree>
    <p:extLst>
      <p:ext uri="{BB962C8B-B14F-4D97-AF65-F5344CB8AC3E}">
        <p14:creationId xmlns:p14="http://schemas.microsoft.com/office/powerpoint/2010/main" val="4156938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229">
              <a:defRPr/>
            </a:pPr>
            <a:r>
              <a:rPr lang="en-US" sz="1400" b="1" dirty="0">
                <a:latin typeface="Arial" panose="020B0604020202020204" pitchFamily="34" charset="0"/>
                <a:cs typeface="Arial" panose="020B0604020202020204" pitchFamily="34" charset="0"/>
              </a:rPr>
              <a:t>The</a:t>
            </a:r>
            <a:r>
              <a:rPr lang="en-US" sz="1400" b="1" baseline="0" dirty="0">
                <a:latin typeface="Arial" panose="020B0604020202020204" pitchFamily="34" charset="0"/>
                <a:cs typeface="Arial" panose="020B0604020202020204" pitchFamily="34" charset="0"/>
              </a:rPr>
              <a:t> NSRS is</a:t>
            </a:r>
            <a:r>
              <a:rPr lang="en-US" sz="1400" b="1" dirty="0">
                <a:latin typeface="Arial" panose="020B0604020202020204" pitchFamily="34" charset="0"/>
                <a:cs typeface="Arial" panose="020B0604020202020204" pitchFamily="34" charset="0"/>
              </a:rPr>
              <a:t> the mathematical foundation layer that  ties it all together</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If NGS (or its predecessors*) did not make it, it is </a:t>
            </a:r>
            <a:r>
              <a:rPr lang="en-US" sz="1400" i="1" dirty="0">
                <a:latin typeface="Arial" panose="020B0604020202020204" pitchFamily="34" charset="0"/>
                <a:cs typeface="Arial" panose="020B0604020202020204" pitchFamily="34" charset="0"/>
              </a:rPr>
              <a:t>not</a:t>
            </a:r>
            <a:r>
              <a:rPr lang="en-US" sz="1400" dirty="0">
                <a:latin typeface="Arial" panose="020B0604020202020204" pitchFamily="34" charset="0"/>
                <a:cs typeface="Arial" panose="020B0604020202020204" pitchFamily="34" charset="0"/>
              </a:rPr>
              <a:t> part</a:t>
            </a:r>
            <a:r>
              <a:rPr lang="en-US" sz="1400" baseline="0" dirty="0">
                <a:latin typeface="Arial" panose="020B0604020202020204" pitchFamily="34" charset="0"/>
                <a:cs typeface="Arial" panose="020B0604020202020204" pitchFamily="34" charset="0"/>
              </a:rPr>
              <a:t> of</a:t>
            </a:r>
            <a:r>
              <a:rPr lang="en-US" sz="1400" dirty="0">
                <a:latin typeface="Arial" panose="020B0604020202020204" pitchFamily="34" charset="0"/>
                <a:cs typeface="Arial" panose="020B0604020202020204" pitchFamily="34" charset="0"/>
              </a:rPr>
              <a:t> the NSRS**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Survey of the Coast (1807-1836)</a:t>
            </a:r>
          </a:p>
          <a:p>
            <a:r>
              <a:rPr lang="en-US" sz="1400" dirty="0">
                <a:latin typeface="Arial" panose="020B0604020202020204" pitchFamily="34" charset="0"/>
                <a:cs typeface="Arial" panose="020B0604020202020204" pitchFamily="34" charset="0"/>
              </a:rPr>
              <a:t>    Coast Survey (1836-1878)</a:t>
            </a:r>
          </a:p>
          <a:p>
            <a:r>
              <a:rPr lang="en-US" sz="1400" dirty="0">
                <a:latin typeface="Arial" panose="020B0604020202020204" pitchFamily="34" charset="0"/>
                <a:cs typeface="Arial" panose="020B0604020202020204" pitchFamily="34" charset="0"/>
              </a:rPr>
              <a:t>    Coast and Geodetic Survey (1878-1970)</a:t>
            </a:r>
          </a:p>
          <a:p>
            <a:r>
              <a:rPr lang="en-US" sz="1400" dirty="0">
                <a:latin typeface="Arial" panose="020B0604020202020204" pitchFamily="34" charset="0"/>
                <a:cs typeface="Arial" panose="020B0604020202020204" pitchFamily="34" charset="0"/>
              </a:rPr>
              <a:t>    National</a:t>
            </a:r>
            <a:r>
              <a:rPr lang="en-US" sz="1400" baseline="0" dirty="0">
                <a:latin typeface="Arial" panose="020B0604020202020204" pitchFamily="34" charset="0"/>
                <a:cs typeface="Arial" panose="020B0604020202020204" pitchFamily="34" charset="0"/>
              </a:rPr>
              <a:t> Geodetic Survey (1970-Present)</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The term “NSRS” was adopted in 1994, but today is used to encompasses all historic </a:t>
            </a:r>
            <a:r>
              <a:rPr lang="en-US" sz="1400" dirty="0" err="1">
                <a:latin typeface="Arial" panose="020B0604020202020204" pitchFamily="34" charset="0"/>
                <a:cs typeface="Arial" panose="020B0604020202020204" pitchFamily="34" charset="0"/>
              </a:rPr>
              <a:t>datums</a:t>
            </a:r>
            <a:r>
              <a:rPr lang="en-US" sz="1400" dirty="0">
                <a:latin typeface="Arial" panose="020B0604020202020204" pitchFamily="34" charset="0"/>
                <a:cs typeface="Arial" panose="020B0604020202020204" pitchFamily="34" charset="0"/>
              </a:rPr>
              <a:t> of NGS and its predecessors. Though the FGCS regularly adopts the </a:t>
            </a:r>
            <a:r>
              <a:rPr lang="en-US" sz="1400" i="1" dirty="0">
                <a:latin typeface="Arial" panose="020B0604020202020204" pitchFamily="34" charset="0"/>
                <a:cs typeface="Arial" panose="020B0604020202020204" pitchFamily="34" charset="0"/>
              </a:rPr>
              <a:t>latest</a:t>
            </a:r>
            <a:r>
              <a:rPr lang="en-US" sz="1400" dirty="0">
                <a:latin typeface="Arial" panose="020B0604020202020204" pitchFamily="34" charset="0"/>
                <a:cs typeface="Arial" panose="020B0604020202020204" pitchFamily="34" charset="0"/>
              </a:rPr>
              <a:t> components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WGS84, ITRF and IGS coordinate systems are examples that are not part of the NSRS</a:t>
            </a:r>
          </a:p>
          <a:p>
            <a:endParaRPr lang="en-US" sz="1400" dirty="0">
              <a:latin typeface="Arial" panose="020B0604020202020204" pitchFamily="34" charset="0"/>
              <a:cs typeface="Arial" panose="020B0604020202020204" pitchFamily="34" charset="0"/>
            </a:endParaRPr>
          </a:p>
          <a:p>
            <a:pPr defTabSz="462229">
              <a:defRPr/>
            </a:pPr>
            <a:r>
              <a:rPr lang="en-US" sz="1400" b="1" dirty="0">
                <a:latin typeface="Arial" panose="020B0604020202020204" pitchFamily="34" charset="0"/>
                <a:cs typeface="Arial" panose="020B0604020202020204" pitchFamily="34" charset="0"/>
              </a:rPr>
              <a:t>Buttermilk 1833 oldest know passive marker in the NSRS</a:t>
            </a:r>
          </a:p>
          <a:p>
            <a:pPr defTabSz="462229">
              <a:defRPr/>
            </a:pPr>
            <a:endParaRPr lang="en-US" sz="1400" b="1"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4D449D3-B696-034B-B8AB-D8F68B6700F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7793938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41</a:t>
            </a:fld>
            <a:endParaRPr lang="en-US"/>
          </a:p>
        </p:txBody>
      </p:sp>
    </p:spTree>
    <p:extLst>
      <p:ext uri="{BB962C8B-B14F-4D97-AF65-F5344CB8AC3E}">
        <p14:creationId xmlns:p14="http://schemas.microsoft.com/office/powerpoint/2010/main" val="28839981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First look at that blue line, that is the velocity of DI4044 if we graph it’s easting</a:t>
            </a:r>
            <a:r>
              <a:rPr lang="en-US" baseline="0" dirty="0"/>
              <a:t> coordinate in ITRF over 10+ years.</a:t>
            </a:r>
            <a:endParaRPr lang="en-US" dirty="0"/>
          </a:p>
          <a:p>
            <a:r>
              <a:rPr lang="en-US" dirty="0"/>
              <a:t>So look at the reddish</a:t>
            </a:r>
            <a:r>
              <a:rPr lang="en-US" baseline="0" dirty="0"/>
              <a:t> line, that’s the longitude/easting of PID DI4044 </a:t>
            </a:r>
            <a:r>
              <a:rPr lang="en-US" i="1" baseline="0" dirty="0"/>
              <a:t>after the EPP (rotation) is modeled and factored in, </a:t>
            </a:r>
            <a:r>
              <a:rPr lang="en-US" b="1" i="1" baseline="0" dirty="0"/>
              <a:t>but</a:t>
            </a:r>
            <a:r>
              <a:rPr lang="en-US" i="1" baseline="0" dirty="0"/>
              <a:t> </a:t>
            </a:r>
            <a:r>
              <a:rPr lang="en-US" b="1" i="1" baseline="0" dirty="0"/>
              <a:t>before the IFVM is applied.</a:t>
            </a:r>
          </a:p>
          <a:p>
            <a:pPr marL="12700" marR="133985">
              <a:lnSpc>
                <a:spcPct val="100000"/>
              </a:lnSpc>
              <a:spcBef>
                <a:spcPts val="100"/>
              </a:spcBef>
            </a:pPr>
            <a:r>
              <a:rPr lang="en-US" sz="1200" b="0" dirty="0">
                <a:solidFill>
                  <a:srgbClr val="C00000"/>
                </a:solidFill>
                <a:latin typeface="+mn-lt"/>
                <a:cs typeface="Calibri"/>
              </a:rPr>
              <a:t>This is the </a:t>
            </a:r>
            <a:r>
              <a:rPr lang="en-US" sz="1200" b="0" spc="-5" dirty="0">
                <a:solidFill>
                  <a:srgbClr val="C00000"/>
                </a:solidFill>
                <a:latin typeface="+mn-lt"/>
                <a:cs typeface="Calibri"/>
              </a:rPr>
              <a:t>velocity </a:t>
            </a:r>
            <a:r>
              <a:rPr lang="en-US" sz="1200" b="0" dirty="0">
                <a:solidFill>
                  <a:srgbClr val="C00000"/>
                </a:solidFill>
                <a:latin typeface="+mn-lt"/>
                <a:cs typeface="Calibri"/>
              </a:rPr>
              <a:t>of</a:t>
            </a:r>
            <a:r>
              <a:rPr lang="en-US" sz="1200" b="0" spc="-100" dirty="0">
                <a:solidFill>
                  <a:srgbClr val="C00000"/>
                </a:solidFill>
                <a:latin typeface="+mn-lt"/>
                <a:cs typeface="Calibri"/>
              </a:rPr>
              <a:t> </a:t>
            </a:r>
            <a:r>
              <a:rPr lang="en-US" sz="1200" b="0" dirty="0">
                <a:solidFill>
                  <a:srgbClr val="C00000"/>
                </a:solidFill>
                <a:latin typeface="+mn-lt"/>
                <a:cs typeface="Calibri"/>
              </a:rPr>
              <a:t>the  </a:t>
            </a:r>
            <a:r>
              <a:rPr lang="en-US" sz="1200" b="0" spc="-5" dirty="0">
                <a:solidFill>
                  <a:srgbClr val="C00000"/>
                </a:solidFill>
                <a:latin typeface="+mn-lt"/>
                <a:cs typeface="Calibri"/>
              </a:rPr>
              <a:t>point </a:t>
            </a:r>
            <a:r>
              <a:rPr lang="en-US" sz="1200" b="0" dirty="0">
                <a:solidFill>
                  <a:srgbClr val="C00000"/>
                </a:solidFill>
                <a:latin typeface="+mn-lt"/>
                <a:cs typeface="Calibri"/>
              </a:rPr>
              <a:t>in </a:t>
            </a:r>
            <a:r>
              <a:rPr lang="en-US" sz="1200" b="0" spc="-10" dirty="0">
                <a:solidFill>
                  <a:srgbClr val="C00000"/>
                </a:solidFill>
                <a:latin typeface="+mn-lt"/>
                <a:cs typeface="Calibri"/>
              </a:rPr>
              <a:t>NATRF2022</a:t>
            </a:r>
            <a:r>
              <a:rPr lang="en-US" sz="1200" b="0" spc="-10" baseline="0" dirty="0">
                <a:solidFill>
                  <a:srgbClr val="C00000"/>
                </a:solidFill>
                <a:latin typeface="+mn-lt"/>
                <a:cs typeface="Calibri"/>
              </a:rPr>
              <a:t> </a:t>
            </a:r>
            <a:endParaRPr lang="en-US" sz="1200" b="0" dirty="0">
              <a:latin typeface="+mn-lt"/>
              <a:cs typeface="Calibri"/>
            </a:endParaRPr>
          </a:p>
          <a:p>
            <a:pPr marL="12700" marR="5080">
              <a:lnSpc>
                <a:spcPct val="100000"/>
              </a:lnSpc>
            </a:pPr>
            <a:r>
              <a:rPr lang="en-US" sz="1200" b="1" spc="-10" dirty="0">
                <a:solidFill>
                  <a:srgbClr val="C00000"/>
                </a:solidFill>
                <a:latin typeface="+mn-lt"/>
                <a:cs typeface="Calibri"/>
              </a:rPr>
              <a:t>Rotation </a:t>
            </a:r>
            <a:r>
              <a:rPr lang="en-US" sz="1200" b="1" dirty="0">
                <a:solidFill>
                  <a:srgbClr val="C00000"/>
                </a:solidFill>
                <a:latin typeface="+mn-lt"/>
                <a:cs typeface="Calibri"/>
              </a:rPr>
              <a:t>of </a:t>
            </a:r>
            <a:r>
              <a:rPr lang="en-US" sz="1200" b="1" spc="-10" dirty="0">
                <a:solidFill>
                  <a:srgbClr val="C00000"/>
                </a:solidFill>
                <a:latin typeface="+mn-lt"/>
                <a:cs typeface="Calibri"/>
              </a:rPr>
              <a:t>plate </a:t>
            </a:r>
            <a:r>
              <a:rPr lang="en-US" sz="1200" b="1" spc="-5" dirty="0">
                <a:solidFill>
                  <a:srgbClr val="C00000"/>
                </a:solidFill>
                <a:latin typeface="+mn-lt"/>
                <a:cs typeface="Calibri"/>
              </a:rPr>
              <a:t>removed.  </a:t>
            </a:r>
            <a:r>
              <a:rPr lang="en-US" sz="1200" b="1" dirty="0">
                <a:solidFill>
                  <a:srgbClr val="C00000"/>
                </a:solidFill>
                <a:latin typeface="+mn-lt"/>
                <a:cs typeface="Calibri"/>
              </a:rPr>
              <a:t>It is not </a:t>
            </a:r>
            <a:r>
              <a:rPr lang="en-US" sz="1200" b="1" spc="-10" dirty="0">
                <a:solidFill>
                  <a:srgbClr val="C00000"/>
                </a:solidFill>
                <a:latin typeface="+mn-lt"/>
                <a:cs typeface="Calibri"/>
              </a:rPr>
              <a:t>constant </a:t>
            </a:r>
            <a:r>
              <a:rPr lang="en-US" sz="1200" b="1" spc="-5" dirty="0">
                <a:solidFill>
                  <a:srgbClr val="C00000"/>
                </a:solidFill>
                <a:latin typeface="+mn-lt"/>
                <a:cs typeface="Calibri"/>
              </a:rPr>
              <a:t>because  </a:t>
            </a:r>
            <a:r>
              <a:rPr lang="en-US" sz="1200" b="1" dirty="0">
                <a:solidFill>
                  <a:srgbClr val="C00000"/>
                </a:solidFill>
                <a:latin typeface="+mn-lt"/>
                <a:cs typeface="Calibri"/>
              </a:rPr>
              <a:t>the </a:t>
            </a:r>
            <a:r>
              <a:rPr lang="en-US" sz="1200" b="1" spc="-5" dirty="0">
                <a:solidFill>
                  <a:srgbClr val="C00000"/>
                </a:solidFill>
                <a:latin typeface="+mn-lt"/>
                <a:cs typeface="Calibri"/>
              </a:rPr>
              <a:t>point still suffers small  </a:t>
            </a:r>
            <a:r>
              <a:rPr lang="en-US" sz="1200" b="1" spc="-10" dirty="0">
                <a:solidFill>
                  <a:srgbClr val="C00000"/>
                </a:solidFill>
                <a:latin typeface="+mn-lt"/>
                <a:cs typeface="Calibri"/>
              </a:rPr>
              <a:t>“intra-frame”</a:t>
            </a:r>
            <a:r>
              <a:rPr lang="en-US" sz="1200" b="1" spc="-35" dirty="0">
                <a:solidFill>
                  <a:srgbClr val="C00000"/>
                </a:solidFill>
                <a:latin typeface="+mn-lt"/>
                <a:cs typeface="Calibri"/>
              </a:rPr>
              <a:t> </a:t>
            </a:r>
            <a:r>
              <a:rPr lang="en-US" sz="1200" b="1" spc="-5" dirty="0">
                <a:solidFill>
                  <a:srgbClr val="C00000"/>
                </a:solidFill>
                <a:latin typeface="+mn-lt"/>
                <a:cs typeface="Calibri"/>
              </a:rPr>
              <a:t>velocities.</a:t>
            </a:r>
            <a:endParaRPr lang="en-US" sz="1200" dirty="0">
              <a:latin typeface="+mn-lt"/>
              <a:cs typeface="Calibri"/>
            </a:endParaRPr>
          </a:p>
          <a:p>
            <a:pPr marL="12700" marR="69215">
              <a:lnSpc>
                <a:spcPct val="100000"/>
              </a:lnSpc>
            </a:pPr>
            <a:r>
              <a:rPr lang="en-US" sz="1200" b="1" i="1" u="sng" spc="-5" dirty="0">
                <a:solidFill>
                  <a:srgbClr val="C00000"/>
                </a:solidFill>
                <a:uFill>
                  <a:solidFill>
                    <a:srgbClr val="C00000"/>
                  </a:solidFill>
                </a:uFill>
                <a:latin typeface="+mn-lt"/>
                <a:cs typeface="Calibri"/>
              </a:rPr>
              <a:t>Such </a:t>
            </a:r>
            <a:r>
              <a:rPr lang="en-US" sz="1200" b="1" i="1" u="sng" spc="-15" dirty="0">
                <a:solidFill>
                  <a:srgbClr val="C00000"/>
                </a:solidFill>
                <a:uFill>
                  <a:solidFill>
                    <a:srgbClr val="C00000"/>
                  </a:solidFill>
                </a:uFill>
                <a:latin typeface="+mn-lt"/>
                <a:cs typeface="Calibri"/>
              </a:rPr>
              <a:t>IFVs </a:t>
            </a:r>
            <a:r>
              <a:rPr lang="en-US" sz="1200" b="1" i="1" u="sng" dirty="0">
                <a:solidFill>
                  <a:srgbClr val="C00000"/>
                </a:solidFill>
                <a:uFill>
                  <a:solidFill>
                    <a:srgbClr val="C00000"/>
                  </a:solidFill>
                </a:uFill>
                <a:latin typeface="+mn-lt"/>
                <a:cs typeface="Calibri"/>
              </a:rPr>
              <a:t>will be </a:t>
            </a:r>
            <a:r>
              <a:rPr lang="en-US" sz="1200" b="1" i="1" u="sng" spc="-5" dirty="0">
                <a:solidFill>
                  <a:srgbClr val="C00000"/>
                </a:solidFill>
                <a:uFill>
                  <a:solidFill>
                    <a:srgbClr val="C00000"/>
                  </a:solidFill>
                </a:uFill>
                <a:latin typeface="+mn-lt"/>
                <a:cs typeface="Calibri"/>
              </a:rPr>
              <a:t>captured </a:t>
            </a:r>
            <a:r>
              <a:rPr lang="en-US" sz="1200" b="1" i="1" spc="-5" dirty="0">
                <a:solidFill>
                  <a:srgbClr val="C00000"/>
                </a:solidFill>
                <a:latin typeface="+mn-lt"/>
                <a:cs typeface="Calibri"/>
              </a:rPr>
              <a:t> </a:t>
            </a:r>
            <a:r>
              <a:rPr lang="en-US" sz="1200" b="1" i="1" u="sng" dirty="0">
                <a:solidFill>
                  <a:srgbClr val="C00000"/>
                </a:solidFill>
                <a:uFill>
                  <a:solidFill>
                    <a:srgbClr val="C00000"/>
                  </a:solidFill>
                </a:uFill>
                <a:latin typeface="+mn-lt"/>
                <a:cs typeface="Calibri"/>
              </a:rPr>
              <a:t>in a </a:t>
            </a:r>
            <a:r>
              <a:rPr lang="en-US" sz="1200" b="1" i="1" u="sng" spc="-5" dirty="0">
                <a:solidFill>
                  <a:srgbClr val="C00000"/>
                </a:solidFill>
                <a:uFill>
                  <a:solidFill>
                    <a:srgbClr val="C00000"/>
                  </a:solidFill>
                </a:uFill>
                <a:latin typeface="+mn-lt"/>
                <a:cs typeface="Calibri"/>
              </a:rPr>
              <a:t>model by</a:t>
            </a:r>
            <a:r>
              <a:rPr lang="en-US" sz="1200" b="1" i="1" u="sng" spc="5" dirty="0">
                <a:solidFill>
                  <a:srgbClr val="C00000"/>
                </a:solidFill>
                <a:uFill>
                  <a:solidFill>
                    <a:srgbClr val="C00000"/>
                  </a:solidFill>
                </a:uFill>
                <a:latin typeface="+mn-lt"/>
                <a:cs typeface="Calibri"/>
              </a:rPr>
              <a:t> </a:t>
            </a:r>
            <a:r>
              <a:rPr lang="en-US" sz="1200" b="1" i="1" u="sng" dirty="0">
                <a:solidFill>
                  <a:srgbClr val="C00000"/>
                </a:solidFill>
                <a:uFill>
                  <a:solidFill>
                    <a:srgbClr val="C00000"/>
                  </a:solidFill>
                </a:uFill>
                <a:latin typeface="+mn-lt"/>
                <a:cs typeface="Calibri"/>
              </a:rPr>
              <a:t>NGS.</a:t>
            </a:r>
            <a:endParaRPr lang="en-US" sz="1200" dirty="0">
              <a:latin typeface="+mn-lt"/>
              <a:cs typeface="Calibri"/>
            </a:endParaRPr>
          </a:p>
          <a:p>
            <a:endParaRPr lang="en-US" baseline="0" dirty="0"/>
          </a:p>
          <a:p>
            <a:r>
              <a:rPr lang="en-US" baseline="0" dirty="0"/>
              <a:t>The intent of the IFVM is to remove even that movement to better support coordinate comparisons, etc.</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42</a:t>
            </a:fld>
            <a:endParaRPr lang="en-US"/>
          </a:p>
        </p:txBody>
      </p:sp>
    </p:spTree>
    <p:extLst>
      <p:ext uri="{BB962C8B-B14F-4D97-AF65-F5344CB8AC3E}">
        <p14:creationId xmlns:p14="http://schemas.microsoft.com/office/powerpoint/2010/main" val="39754772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These are the CORS velocities in NATRF2022.  It</a:t>
            </a:r>
            <a:r>
              <a:rPr lang="en-US" baseline="0" dirty="0"/>
              <a:t> shows</a:t>
            </a:r>
            <a:r>
              <a:rPr lang="en-US" dirty="0"/>
              <a:t> the</a:t>
            </a:r>
            <a:r>
              <a:rPr lang="en-US" baseline="0" dirty="0"/>
              <a:t> motion that is left after removing Euler Pole rotation using it’s defining parameters, known simply as Euler Pole Parameters or EPP</a:t>
            </a:r>
          </a:p>
          <a:p>
            <a:endParaRPr lang="en-US" baseline="0" dirty="0"/>
          </a:p>
          <a:p>
            <a:r>
              <a:rPr lang="en-US" baseline="0" dirty="0"/>
              <a:t>The small bare visible arrows are residual velocities leftover after modeling that Euler pole, which will then be modeled into the IFVM for NATRF2022. </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43</a:t>
            </a:fld>
            <a:endParaRPr lang="en-US"/>
          </a:p>
        </p:txBody>
      </p:sp>
    </p:spTree>
    <p:extLst>
      <p:ext uri="{BB962C8B-B14F-4D97-AF65-F5344CB8AC3E}">
        <p14:creationId xmlns:p14="http://schemas.microsoft.com/office/powerpoint/2010/main" val="4634423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sz="3200" dirty="0">
                <a:solidFill>
                  <a:schemeClr val="tx1"/>
                </a:solidFill>
                <a:latin typeface="Cambria" panose="02040503050406030204" pitchFamily="18" charset="0"/>
                <a:ea typeface="Cambria" panose="02040503050406030204" pitchFamily="18" charset="0"/>
              </a:rPr>
              <a:t>The IFVM is a model of all residual velocities, </a:t>
            </a:r>
            <a:r>
              <a:rPr lang="en-US" sz="3200" i="1" dirty="0">
                <a:solidFill>
                  <a:schemeClr val="tx1"/>
                </a:solidFill>
                <a:latin typeface="Cambria" panose="02040503050406030204" pitchFamily="18" charset="0"/>
                <a:ea typeface="Cambria" panose="02040503050406030204" pitchFamily="18" charset="0"/>
              </a:rPr>
              <a:t>after removal of tectonic rotation via EPP</a:t>
            </a:r>
            <a:endParaRPr lang="en-US" sz="3200" dirty="0">
              <a:solidFill>
                <a:schemeClr val="tx1"/>
              </a:solidFill>
              <a:latin typeface="Cambria" panose="02040503050406030204" pitchFamily="18" charset="0"/>
              <a:ea typeface="Cambria" panose="02040503050406030204" pitchFamily="18" charset="0"/>
            </a:endParaRPr>
          </a:p>
          <a:p>
            <a:pPr lvl="1"/>
            <a:r>
              <a:rPr lang="en-US" sz="2400" dirty="0">
                <a:latin typeface="Cambria" panose="02040503050406030204" pitchFamily="18" charset="0"/>
                <a:ea typeface="Cambria" panose="02040503050406030204" pitchFamily="18" charset="0"/>
              </a:rPr>
              <a:t>Horizontal residual motion</a:t>
            </a:r>
          </a:p>
          <a:p>
            <a:pPr lvl="1"/>
            <a:r>
              <a:rPr lang="en-US" sz="2400" dirty="0">
                <a:latin typeface="Cambria" panose="02040503050406030204" pitchFamily="18" charset="0"/>
                <a:ea typeface="Cambria" panose="02040503050406030204" pitchFamily="18" charset="0"/>
              </a:rPr>
              <a:t>Total vertical motion (ellipsoid heights)</a:t>
            </a:r>
          </a:p>
          <a:p>
            <a:pPr lvl="1"/>
            <a:r>
              <a:rPr lang="en-US" sz="2400" dirty="0">
                <a:latin typeface="Cambria" panose="02040503050406030204" pitchFamily="18" charset="0"/>
                <a:ea typeface="Cambria" panose="02040503050406030204" pitchFamily="18" charset="0"/>
              </a:rPr>
              <a:t>Glacial Isostatic Adjustment (GIA)</a:t>
            </a:r>
          </a:p>
          <a:p>
            <a:pPr lvl="1"/>
            <a:r>
              <a:rPr lang="en-US" sz="2400" dirty="0">
                <a:latin typeface="Cambria" panose="02040503050406030204" pitchFamily="18" charset="0"/>
                <a:ea typeface="Cambria" panose="02040503050406030204" pitchFamily="18" charset="0"/>
              </a:rPr>
              <a:t>*The IFVM Replaces / Improves upon HTDP</a:t>
            </a:r>
          </a:p>
          <a:p>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44</a:t>
            </a:fld>
            <a:endParaRPr lang="en-US"/>
          </a:p>
        </p:txBody>
      </p:sp>
    </p:spTree>
    <p:extLst>
      <p:ext uri="{BB962C8B-B14F-4D97-AF65-F5344CB8AC3E}">
        <p14:creationId xmlns:p14="http://schemas.microsoft.com/office/powerpoint/2010/main" val="36617670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EPP2022</a:t>
            </a:r>
            <a:r>
              <a:rPr lang="en-US" baseline="0" dirty="0"/>
              <a:t> and IFVM2022 are t</a:t>
            </a:r>
            <a:r>
              <a:rPr lang="en-US" dirty="0"/>
              <a:t>wo new tools that work together to account for the “drift” in coordinates over time.</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45</a:t>
            </a:fld>
            <a:endParaRPr lang="en-US"/>
          </a:p>
        </p:txBody>
      </p:sp>
    </p:spTree>
    <p:extLst>
      <p:ext uri="{BB962C8B-B14F-4D97-AF65-F5344CB8AC3E}">
        <p14:creationId xmlns:p14="http://schemas.microsoft.com/office/powerpoint/2010/main" val="11732804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-remember, we covered 4 reference</a:t>
            </a:r>
            <a:r>
              <a:rPr lang="en-US" baseline="0" dirty="0"/>
              <a:t> frames but if you’re just working in this region, you only have to be concerned with NATRF</a:t>
            </a:r>
          </a:p>
          <a:p>
            <a:r>
              <a:rPr lang="en-US" baseline="0" dirty="0"/>
              <a:t>-almost everything I’ve covered thus far is in this TR or Technical Report available on our website</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46</a:t>
            </a:fld>
            <a:endParaRPr lang="en-US"/>
          </a:p>
        </p:txBody>
      </p:sp>
    </p:spTree>
    <p:extLst>
      <p:ext uri="{BB962C8B-B14F-4D97-AF65-F5344CB8AC3E}">
        <p14:creationId xmlns:p14="http://schemas.microsoft.com/office/powerpoint/2010/main" val="34232129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-dam sites (</a:t>
            </a:r>
            <a:r>
              <a:rPr lang="en-US" b="1" dirty="0"/>
              <a:t>flood</a:t>
            </a:r>
            <a:r>
              <a:rPr lang="en-US" b="1" baseline="0" dirty="0"/>
              <a:t> risk management</a:t>
            </a:r>
            <a:r>
              <a:rPr lang="en-US" b="0" baseline="0" dirty="0"/>
              <a:t> and navigation) are perfect candidates</a:t>
            </a:r>
          </a:p>
          <a:p>
            <a:r>
              <a:rPr lang="en-US" b="0" baseline="0" dirty="0"/>
              <a:t>-retain central and local parameters…if you lose the parameters you’re screwed</a:t>
            </a:r>
          </a:p>
          <a:p>
            <a:r>
              <a:rPr lang="en-US" b="0" baseline="0" dirty="0"/>
              <a:t>-doesn’t require familiarity with the sites to design the projections, just analysis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t>-</a:t>
            </a:r>
            <a:r>
              <a:rPr lang="en-US" sz="1200" spc="-7" dirty="0">
                <a:uFill>
                  <a:solidFill>
                    <a:srgbClr val="000000"/>
                  </a:solidFill>
                </a:uFill>
                <a:latin typeface="Cambria" panose="02040503050406030204" pitchFamily="18" charset="0"/>
                <a:cs typeface="Calibri"/>
              </a:rPr>
              <a:t>NGS is committed to having a tool in the Modernized</a:t>
            </a:r>
            <a:r>
              <a:rPr lang="en-US" sz="1200" spc="-7" baseline="0" dirty="0">
                <a:uFill>
                  <a:solidFill>
                    <a:srgbClr val="000000"/>
                  </a:solidFill>
                </a:uFill>
                <a:latin typeface="Cambria" panose="02040503050406030204" pitchFamily="18" charset="0"/>
                <a:cs typeface="Calibri"/>
              </a:rPr>
              <a:t> NSRS in</a:t>
            </a:r>
            <a:r>
              <a:rPr lang="en-US" sz="1200" spc="-7" dirty="0">
                <a:uFill>
                  <a:solidFill>
                    <a:srgbClr val="000000"/>
                  </a:solidFill>
                </a:uFill>
                <a:latin typeface="Cambria" panose="02040503050406030204" pitchFamily="18" charset="0"/>
                <a:cs typeface="Calibri"/>
              </a:rPr>
              <a:t> which users upload a set of projection parameters for OPUS</a:t>
            </a:r>
            <a:r>
              <a:rPr lang="en-US" sz="1200" spc="-7" baseline="0" dirty="0">
                <a:uFill>
                  <a:solidFill>
                    <a:srgbClr val="000000"/>
                  </a:solidFill>
                </a:uFill>
                <a:latin typeface="Cambria" panose="02040503050406030204" pitchFamily="18" charset="0"/>
                <a:cs typeface="Calibri"/>
              </a:rPr>
              <a:t> solutions or other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spc="-7" baseline="0" dirty="0">
                <a:uFill>
                  <a:solidFill>
                    <a:srgbClr val="000000"/>
                  </a:solidFill>
                </a:uFill>
                <a:latin typeface="Cambria" panose="02040503050406030204" pitchFamily="18" charset="0"/>
                <a:cs typeface="Calibri"/>
              </a:rPr>
              <a:t>**that tool will not be online in conjunction with 2022 rollout, it is lower on the priority list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spc="-7" baseline="0" dirty="0">
                <a:uFill>
                  <a:solidFill>
                    <a:srgbClr val="000000"/>
                  </a:solidFill>
                </a:uFill>
                <a:latin typeface="Cambria" panose="02040503050406030204" pitchFamily="18" charset="0"/>
                <a:cs typeface="Calibri"/>
              </a:rPr>
              <a:t>-what’s the goal in this? to minimize the difference between grid and ground coordinates and distances, ideally to the point of</a:t>
            </a:r>
            <a:r>
              <a:rPr lang="en-US" sz="1200" b="0" spc="0" baseline="0" dirty="0">
                <a:uFillTx/>
                <a:latin typeface="+mn-lt"/>
                <a:cs typeface="+mn-cs"/>
              </a:rPr>
              <a:t> being small enough to ignore.</a:t>
            </a:r>
            <a:endParaRPr lang="en-US" b="0"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3907710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-dam sites (</a:t>
            </a:r>
            <a:r>
              <a:rPr lang="en-US" b="1" dirty="0"/>
              <a:t>flood</a:t>
            </a:r>
            <a:r>
              <a:rPr lang="en-US" b="1" baseline="0" dirty="0"/>
              <a:t> risk management</a:t>
            </a:r>
            <a:r>
              <a:rPr lang="en-US" b="0" baseline="0" dirty="0"/>
              <a:t> and navigation) are perfect candidates</a:t>
            </a:r>
          </a:p>
          <a:p>
            <a:r>
              <a:rPr lang="en-US" b="0" baseline="0" dirty="0"/>
              <a:t>-retain central and local parameters…if you lose the parameters you’re screwed</a:t>
            </a:r>
          </a:p>
          <a:p>
            <a:r>
              <a:rPr lang="en-US" b="0" baseline="0" dirty="0"/>
              <a:t>-doesn’t require familiarity with the sites to design the projections, just analysis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t>-</a:t>
            </a:r>
            <a:r>
              <a:rPr lang="en-US" sz="1200" spc="-7" dirty="0">
                <a:uFill>
                  <a:solidFill>
                    <a:srgbClr val="000000"/>
                  </a:solidFill>
                </a:uFill>
                <a:latin typeface="Cambria" panose="02040503050406030204" pitchFamily="18" charset="0"/>
                <a:cs typeface="Calibri"/>
              </a:rPr>
              <a:t>NGS is committed to having a tool in the Modernized</a:t>
            </a:r>
            <a:r>
              <a:rPr lang="en-US" sz="1200" spc="-7" baseline="0" dirty="0">
                <a:uFill>
                  <a:solidFill>
                    <a:srgbClr val="000000"/>
                  </a:solidFill>
                </a:uFill>
                <a:latin typeface="Cambria" panose="02040503050406030204" pitchFamily="18" charset="0"/>
                <a:cs typeface="Calibri"/>
              </a:rPr>
              <a:t> NSRS in</a:t>
            </a:r>
            <a:r>
              <a:rPr lang="en-US" sz="1200" spc="-7" dirty="0">
                <a:uFill>
                  <a:solidFill>
                    <a:srgbClr val="000000"/>
                  </a:solidFill>
                </a:uFill>
                <a:latin typeface="Cambria" panose="02040503050406030204" pitchFamily="18" charset="0"/>
                <a:cs typeface="Calibri"/>
              </a:rPr>
              <a:t> which users upload a set of projection parameters for OPUS</a:t>
            </a:r>
            <a:r>
              <a:rPr lang="en-US" sz="1200" spc="-7" baseline="0" dirty="0">
                <a:uFill>
                  <a:solidFill>
                    <a:srgbClr val="000000"/>
                  </a:solidFill>
                </a:uFill>
                <a:latin typeface="Cambria" panose="02040503050406030204" pitchFamily="18" charset="0"/>
                <a:cs typeface="Calibri"/>
              </a:rPr>
              <a:t> solutions or other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spc="-7" baseline="0" dirty="0">
                <a:uFill>
                  <a:solidFill>
                    <a:srgbClr val="000000"/>
                  </a:solidFill>
                </a:uFill>
                <a:latin typeface="Cambria" panose="02040503050406030204" pitchFamily="18" charset="0"/>
                <a:cs typeface="Calibri"/>
              </a:rPr>
              <a:t>**that tool will not be online in conjunction with 2022 rollout, it is lower on the priority list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spc="-7" baseline="0" dirty="0">
                <a:uFill>
                  <a:solidFill>
                    <a:srgbClr val="000000"/>
                  </a:solidFill>
                </a:uFill>
                <a:latin typeface="Cambria" panose="02040503050406030204" pitchFamily="18" charset="0"/>
                <a:cs typeface="Calibri"/>
              </a:rPr>
              <a:t>-what’s the goal in this? to minimize the difference between grid and ground coordinates and distances, ideally to the point of</a:t>
            </a:r>
            <a:r>
              <a:rPr lang="en-US" sz="1200" b="0" spc="0" baseline="0" dirty="0">
                <a:uFillTx/>
                <a:latin typeface="+mn-lt"/>
                <a:cs typeface="+mn-cs"/>
              </a:rPr>
              <a:t> being small enough to ignore.</a:t>
            </a:r>
            <a:endParaRPr lang="en-US" b="0"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745814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-so you’ve probably seen that phrase that I have front and center here, NSRS Modernization</a:t>
            </a:r>
          </a:p>
          <a:p>
            <a:r>
              <a:rPr lang="en-US" dirty="0"/>
              <a:t>-that’s the blanket</a:t>
            </a:r>
            <a:r>
              <a:rPr lang="en-US" baseline="0" dirty="0"/>
              <a:t> term we use to refer to not just the new </a:t>
            </a:r>
            <a:r>
              <a:rPr lang="en-US" baseline="0" dirty="0" err="1"/>
              <a:t>datums</a:t>
            </a:r>
            <a:r>
              <a:rPr lang="en-US" baseline="0" dirty="0"/>
              <a:t> but other updates</a:t>
            </a:r>
          </a:p>
          <a:p>
            <a:r>
              <a:rPr lang="en-US" baseline="0" dirty="0"/>
              <a:t>-another phrase I want to mention are these “Blueprints for 2022”</a:t>
            </a:r>
          </a:p>
          <a:p>
            <a:r>
              <a:rPr lang="en-US" baseline="0" dirty="0"/>
              <a:t>-just about everything I cover today is mentioned in one of the Blueprints</a:t>
            </a:r>
          </a:p>
          <a:p>
            <a:r>
              <a:rPr lang="en-US" baseline="0" dirty="0"/>
              <a:t>-the Geodetic Toolkit, what’s that?  another term that just refers to all those </a:t>
            </a:r>
            <a:r>
              <a:rPr lang="en-US" baseline="0" dirty="0" err="1"/>
              <a:t>softwares</a:t>
            </a:r>
            <a:r>
              <a:rPr lang="en-US" baseline="0" dirty="0"/>
              <a:t> NGS provides, like PAGES, ADJUST, etc.</a:t>
            </a:r>
          </a:p>
          <a:p>
            <a:r>
              <a:rPr lang="en-US" baseline="0" dirty="0"/>
              <a:t>-better methods – updating manuals like NGS-58 and 59 for example</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9341447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 up?  Get a news letter….    @</a:t>
            </a:r>
          </a:p>
          <a:p>
            <a:r>
              <a:rPr lang="en-US" dirty="0"/>
              <a:t>https://www.ngs.noaa.gov/</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4D449D3-B696-034B-B8AB-D8F68B6700F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000840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5</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Note the US Standard Datum, anyone done any</a:t>
            </a:r>
            <a:r>
              <a:rPr lang="en-US" altLang="en-US" baseline="0" dirty="0">
                <a:latin typeface="Arial" panose="020B0604020202020204" pitchFamily="34" charset="0"/>
                <a:ea typeface="ＭＳ Ｐゴシック" panose="020B0600070205080204" pitchFamily="34" charset="-128"/>
              </a:rPr>
              <a:t> work in the old USSD?</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Good example highlighting that the term “NSRS” is used to encompass all historic </a:t>
            </a:r>
            <a:r>
              <a:rPr lang="en-US" altLang="en-US" baseline="0" dirty="0" err="1">
                <a:latin typeface="Arial" panose="020B0604020202020204" pitchFamily="34" charset="0"/>
                <a:ea typeface="ＭＳ Ｐゴシック" panose="020B0600070205080204" pitchFamily="34" charset="-128"/>
              </a:rPr>
              <a:t>datums</a:t>
            </a:r>
            <a:r>
              <a:rPr lang="en-US" altLang="en-US" baseline="0" dirty="0">
                <a:latin typeface="Arial" panose="020B0604020202020204" pitchFamily="34" charset="0"/>
                <a:ea typeface="ＭＳ Ｐゴシック" panose="020B0600070205080204" pitchFamily="34" charset="-128"/>
              </a:rPr>
              <a:t> of NGS and its predecessors.</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All those vertical </a:t>
            </a:r>
            <a:r>
              <a:rPr lang="en-US" altLang="en-US" baseline="0" dirty="0" err="1">
                <a:latin typeface="Arial" panose="020B0604020202020204" pitchFamily="34" charset="0"/>
                <a:ea typeface="ＭＳ Ｐゴシック" panose="020B0600070205080204" pitchFamily="34" charset="-128"/>
              </a:rPr>
              <a:t>datums</a:t>
            </a:r>
            <a:r>
              <a:rPr lang="en-US" altLang="en-US" baseline="0" dirty="0">
                <a:latin typeface="Arial" panose="020B0604020202020204" pitchFamily="34" charset="0"/>
                <a:ea typeface="ＭＳ Ｐゴシック" panose="020B0600070205080204" pitchFamily="34" charset="-128"/>
              </a:rPr>
              <a:t> below NGVD29, I greyed them out slightly because those are all Caribbean and Pacific Island </a:t>
            </a:r>
            <a:r>
              <a:rPr lang="en-US" altLang="en-US" baseline="0" dirty="0" err="1">
                <a:latin typeface="Arial" panose="020B0604020202020204" pitchFamily="34" charset="0"/>
                <a:ea typeface="ＭＳ Ｐゴシック" panose="020B0600070205080204" pitchFamily="34" charset="-128"/>
              </a:rPr>
              <a:t>datums</a:t>
            </a:r>
            <a:r>
              <a:rPr lang="en-US" altLang="en-US" baseline="0" dirty="0">
                <a:latin typeface="Arial" panose="020B0604020202020204" pitchFamily="34" charset="0"/>
                <a:ea typeface="ＭＳ Ｐゴシック" panose="020B0600070205080204" pitchFamily="34" charset="-128"/>
              </a:rPr>
              <a:t>, so in CONUS it’s just those two that you hopefully already use… and hopefully are mostly using NAVD88.</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366244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26C3BD8-B2E5-4319-9CBE-B60D43F31E53}" type="slidenum">
              <a:rPr lang="en-US" smtClean="0"/>
              <a:pPr eaLnBrk="1" hangingPunct="1"/>
              <a:t>51</a:t>
            </a:fld>
            <a:endParaRPr lang="en-US"/>
          </a:p>
        </p:txBody>
      </p:sp>
    </p:spTree>
    <p:extLst>
      <p:ext uri="{BB962C8B-B14F-4D97-AF65-F5344CB8AC3E}">
        <p14:creationId xmlns:p14="http://schemas.microsoft.com/office/powerpoint/2010/main" val="35978383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3712089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3781534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Map reflects the type of height improvements users could expect if NAVD 88 were replaced with a geoid-based vertical datum. (This is only a large scale approximation and should not be used as an absolute guide. Each benchmark might have its own level of mismatch, for example from uplift or subsidence, not captured by this broad brush. Also, this is the difference between the zero level of NAVD 88 and the actual geoid. The difference between NAD 83 ellipsoid heights and  ITRF/GRS-80 ellipsoid heights has NO influence on this graph and should not be part of the story.)</a:t>
            </a:r>
          </a:p>
          <a:p>
            <a:endParaRPr lang="en-US" dirty="0"/>
          </a:p>
        </p:txBody>
      </p:sp>
      <p:sp>
        <p:nvSpPr>
          <p:cNvPr id="4" name="Slide Number Placeholder 3"/>
          <p:cNvSpPr>
            <a:spLocks noGrp="1"/>
          </p:cNvSpPr>
          <p:nvPr>
            <p:ph type="sldNum" sz="quarter" idx="5"/>
          </p:nvPr>
        </p:nvSpPr>
        <p:spPr/>
        <p:txBody>
          <a:bodyPr/>
          <a:lstStyle/>
          <a:p>
            <a:pPr>
              <a:defRPr/>
            </a:pPr>
            <a:fld id="{5BB99B5A-D3DB-4354-AA55-43E94BB02C0B}" type="slidenum">
              <a:rPr lang="en-US" smtClean="0"/>
              <a:pPr>
                <a:defRPr/>
              </a:pPr>
              <a:t>54</a:t>
            </a:fld>
            <a:endParaRPr lang="en-US"/>
          </a:p>
        </p:txBody>
      </p:sp>
    </p:spTree>
    <p:extLst>
      <p:ext uri="{BB962C8B-B14F-4D97-AF65-F5344CB8AC3E}">
        <p14:creationId xmlns:p14="http://schemas.microsoft.com/office/powerpoint/2010/main" val="2958441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6</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WGS is a DoD system. Yes, that is the system native to the Global Positioning System, but it isn’t true that you “have to” work in WGS84</a:t>
            </a:r>
            <a:r>
              <a:rPr lang="en-US" altLang="en-US" baseline="0" dirty="0">
                <a:latin typeface="Arial" panose="020B0604020202020204" pitchFamily="34" charset="0"/>
                <a:ea typeface="ＭＳ Ｐゴシック" panose="020B0600070205080204" pitchFamily="34" charset="-128"/>
              </a:rPr>
              <a:t> to get the most accurate coordinates.  I’ve heard people say that.</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 Intl. Terrestrial Ref. Frame is a product of the </a:t>
            </a:r>
            <a:r>
              <a:rPr lang="en-US" altLang="en-US" b="1" baseline="0" dirty="0">
                <a:latin typeface="Arial" panose="020B0604020202020204" pitchFamily="34" charset="0"/>
                <a:ea typeface="ＭＳ Ｐゴシック" panose="020B0600070205080204" pitchFamily="34" charset="-128"/>
              </a:rPr>
              <a:t>Intl. Earth Rotation and Reference Systems Service</a:t>
            </a:r>
            <a:r>
              <a:rPr lang="en-US" altLang="en-US" baseline="0" dirty="0">
                <a:latin typeface="Arial" panose="020B0604020202020204" pitchFamily="34" charset="0"/>
                <a:ea typeface="ＭＳ Ｐゴシック" panose="020B0600070205080204" pitchFamily="34" charset="-128"/>
              </a:rPr>
              <a:t>.  More on that later.</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 Intl. GNSS Service Ref. Frame is, well, it’s a reference frame based on that ITRF just mentioned, but with improvements, like a more dense network of stations and is more easily accessible.</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 IHRS is an International Height Reference System, which is a product that was formally adopted by the IAG (Intl. Association of Geodesy) in 2015. Not an NGS product but folks from NGS were involved.</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OSU geoid, it was a research thing and I don’t know much about it.</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 Earth Gravity Models are DoD products just like the WGS products, used around the world by our Nation’s military… but are not at all tied to NSRS geoids.  Future DoD geoid models may have a closer tie to future NGS geoid models.</a:t>
            </a:r>
          </a:p>
          <a:p>
            <a:pPr eaLnBrk="1" hangingPunct="1">
              <a:spcBef>
                <a:spcPct val="0"/>
              </a:spcBef>
            </a:pPr>
            <a:r>
              <a:rPr lang="en-US" altLang="en-US" baseline="0" dirty="0" err="1">
                <a:latin typeface="Arial" panose="020B0604020202020204" pitchFamily="34" charset="0"/>
                <a:ea typeface="ＭＳ Ｐゴシック" panose="020B0600070205080204" pitchFamily="34" charset="-128"/>
              </a:rPr>
              <a:t>CorpsCon</a:t>
            </a:r>
            <a:r>
              <a:rPr lang="en-US" altLang="en-US" baseline="0" dirty="0">
                <a:latin typeface="Arial" panose="020B0604020202020204" pitchFamily="34" charset="0"/>
                <a:ea typeface="ＭＳ Ｐゴシック" panose="020B0600070205080204" pitchFamily="34" charset="-128"/>
              </a:rPr>
              <a:t>.  Ah yes, </a:t>
            </a:r>
            <a:r>
              <a:rPr lang="en-US" altLang="en-US" baseline="0" dirty="0" err="1">
                <a:latin typeface="Arial" panose="020B0604020202020204" pitchFamily="34" charset="0"/>
                <a:ea typeface="ＭＳ Ｐゴシック" panose="020B0600070205080204" pitchFamily="34" charset="-128"/>
              </a:rPr>
              <a:t>Corpscon</a:t>
            </a:r>
            <a:r>
              <a:rPr lang="en-US" altLang="en-US" baseline="0" dirty="0">
                <a:latin typeface="Arial" panose="020B0604020202020204" pitchFamily="34" charset="0"/>
                <a:ea typeface="ＭＳ Ｐゴシック" panose="020B0600070205080204" pitchFamily="34" charset="-128"/>
              </a:rPr>
              <a:t>.  Everyone loves </a:t>
            </a:r>
            <a:r>
              <a:rPr lang="en-US" altLang="en-US" baseline="0" dirty="0" err="1">
                <a:latin typeface="Arial" panose="020B0604020202020204" pitchFamily="34" charset="0"/>
                <a:ea typeface="ＭＳ Ｐゴシック" panose="020B0600070205080204" pitchFamily="34" charset="-128"/>
              </a:rPr>
              <a:t>Corpscon</a:t>
            </a:r>
            <a:r>
              <a:rPr lang="en-US" altLang="en-US" baseline="0" dirty="0">
                <a:latin typeface="Arial" panose="020B0604020202020204" pitchFamily="34" charset="0"/>
                <a:ea typeface="ＭＳ Ｐゴシック" panose="020B0600070205080204" pitchFamily="34" charset="-128"/>
              </a:rPr>
              <a:t>, unfortunately as convenient as it is it isn’t truly an NGS product and has not been updated in well, a long time, and there are </a:t>
            </a:r>
            <a:r>
              <a:rPr lang="en-US" altLang="en-US" b="1" i="1" baseline="0" dirty="0">
                <a:latin typeface="Arial" panose="020B0604020202020204" pitchFamily="34" charset="0"/>
                <a:ea typeface="ＭＳ Ｐゴシック" panose="020B0600070205080204" pitchFamily="34" charset="-128"/>
              </a:rPr>
              <a:t>no plans to update it in the future. </a:t>
            </a:r>
            <a:r>
              <a:rPr lang="en-US" altLang="en-US" b="0" i="0" baseline="0" dirty="0">
                <a:latin typeface="Arial" panose="020B0604020202020204" pitchFamily="34" charset="0"/>
                <a:ea typeface="ＭＳ Ｐゴシック" panose="020B0600070205080204" pitchFamily="34" charset="-128"/>
              </a:rPr>
              <a:t>(confirmed via phone call to AGC personnel on 20FEB2019)</a:t>
            </a:r>
            <a:endParaRPr lang="en-US" altLang="en-US" b="1" baseline="0" dirty="0">
              <a:latin typeface="Arial" panose="020B0604020202020204" pitchFamily="34" charset="0"/>
              <a:ea typeface="ＭＳ Ｐゴシック" panose="020B0600070205080204" pitchFamily="34" charset="-128"/>
            </a:endParaRP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 USACE doesn’t seem to want to update </a:t>
            </a:r>
            <a:r>
              <a:rPr lang="en-US" altLang="en-US" baseline="0" dirty="0" err="1">
                <a:latin typeface="Arial" panose="020B0604020202020204" pitchFamily="34" charset="0"/>
                <a:ea typeface="ＭＳ Ｐゴシック" panose="020B0600070205080204" pitchFamily="34" charset="-128"/>
              </a:rPr>
              <a:t>Corpscon</a:t>
            </a:r>
            <a:r>
              <a:rPr lang="en-US" altLang="en-US" baseline="0" dirty="0">
                <a:latin typeface="Arial" panose="020B0604020202020204" pitchFamily="34" charset="0"/>
                <a:ea typeface="ＭＳ Ｐゴシック" panose="020B0600070205080204" pitchFamily="34" charset="-128"/>
              </a:rPr>
              <a:t>.  So it is what it is.</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Those regional coordinates systems, like the ORCS in Oregon and that one in Kansas, although they have rigorously defined transformations to the NSRS (which is great, they did it right) they are not part of the NSRS.</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90202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all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7</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43661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normAutofit fontScale="40000" lnSpcReduction="20000"/>
          </a:bodyPr>
          <a:lstStyle/>
          <a:p>
            <a:r>
              <a:rPr lang="en-US" dirty="0">
                <a:latin typeface="Gill Sans MT" pitchFamily="4" charset="0"/>
              </a:rPr>
              <a:t>The new </a:t>
            </a:r>
            <a:r>
              <a:rPr lang="en-US" dirty="0" err="1">
                <a:latin typeface="Gill Sans MT" pitchFamily="4" charset="0"/>
              </a:rPr>
              <a:t>datums</a:t>
            </a:r>
            <a:r>
              <a:rPr lang="en-US" dirty="0">
                <a:latin typeface="Gill Sans MT" pitchFamily="4" charset="0"/>
              </a:rPr>
              <a:t> will be accessed via GNSS technology versus traditional benchmarks</a:t>
            </a:r>
          </a:p>
          <a:p>
            <a:endParaRPr lang="en-US" dirty="0">
              <a:latin typeface="Gill Sans MT" pitchFamily="4" charset="0"/>
            </a:endParaRPr>
          </a:p>
          <a:p>
            <a:r>
              <a:rPr lang="en-US" dirty="0">
                <a:latin typeface="Gill Sans MT" pitchFamily="4" charset="0"/>
              </a:rPr>
              <a:t>Current </a:t>
            </a:r>
            <a:r>
              <a:rPr lang="en-US" dirty="0" err="1">
                <a:latin typeface="Gill Sans MT" pitchFamily="4" charset="0"/>
              </a:rPr>
              <a:t>datums</a:t>
            </a:r>
            <a:r>
              <a:rPr lang="en-US" dirty="0">
                <a:latin typeface="Gill Sans MT" pitchFamily="4" charset="0"/>
              </a:rPr>
              <a:t> are not perfect and do not fully support current (and future) technology (such as GPS and Lidar)</a:t>
            </a:r>
          </a:p>
          <a:p>
            <a:endParaRPr lang="en-US" dirty="0">
              <a:latin typeface="Gill Sans MT" pitchFamily="4" charset="0"/>
            </a:endParaRPr>
          </a:p>
          <a:p>
            <a:r>
              <a:rPr lang="en-US" baseline="0" dirty="0">
                <a:latin typeface="Gill Sans MT" pitchFamily="4" charset="0"/>
              </a:rPr>
              <a:t>New </a:t>
            </a:r>
            <a:r>
              <a:rPr lang="en-US" baseline="0" dirty="0" err="1">
                <a:latin typeface="Gill Sans MT" pitchFamily="4" charset="0"/>
              </a:rPr>
              <a:t>datums</a:t>
            </a:r>
            <a:r>
              <a:rPr lang="en-US" baseline="0" dirty="0">
                <a:latin typeface="Gill Sans MT" pitchFamily="4" charset="0"/>
              </a:rPr>
              <a:t> will r</a:t>
            </a:r>
            <a:r>
              <a:rPr lang="en-US" dirty="0">
                <a:latin typeface="Gill Sans MT" pitchFamily="4" charset="0"/>
              </a:rPr>
              <a:t>eplace NAD83 and NAVD88 ....</a:t>
            </a:r>
          </a:p>
          <a:p>
            <a:endParaRPr lang="en-US" dirty="0">
              <a:latin typeface="Gill Sans MT" pitchFamily="4" charset="0"/>
            </a:endParaRPr>
          </a:p>
          <a:p>
            <a:r>
              <a:rPr lang="en-US" dirty="0">
                <a:latin typeface="Gill Sans MT" pitchFamily="4" charset="0"/>
              </a:rPr>
              <a:t>Target 2 centimeter relative to sea level (</a:t>
            </a:r>
            <a:r>
              <a:rPr lang="en-US" dirty="0" err="1">
                <a:latin typeface="Gill Sans MT" pitchFamily="4" charset="0"/>
              </a:rPr>
              <a:t>ortho</a:t>
            </a:r>
            <a:r>
              <a:rPr lang="en-US" dirty="0">
                <a:latin typeface="Gill Sans MT" pitchFamily="4" charset="0"/>
              </a:rPr>
              <a:t> </a:t>
            </a:r>
            <a:r>
              <a:rPr lang="en-US" dirty="0" err="1">
                <a:latin typeface="Gill Sans MT" pitchFamily="4" charset="0"/>
              </a:rPr>
              <a:t>hts</a:t>
            </a:r>
            <a:r>
              <a:rPr lang="en-US" dirty="0">
                <a:latin typeface="Gill Sans MT" pitchFamily="4" charset="0"/>
              </a:rPr>
              <a:t>)</a:t>
            </a:r>
            <a:r>
              <a:rPr lang="en-US" baseline="0" dirty="0">
                <a:latin typeface="Gill Sans MT" pitchFamily="4" charset="0"/>
              </a:rPr>
              <a:t> using GPS/GNSS and the geoid (gravity from GRAV-D).</a:t>
            </a:r>
            <a:endParaRPr lang="en-US" dirty="0">
              <a:latin typeface="Gill Sans MT" pitchFamily="4" charset="0"/>
            </a:endParaRPr>
          </a:p>
          <a:p>
            <a:endParaRPr lang="en-US" dirty="0">
              <a:latin typeface="Gill Sans MT" pitchFamily="4" charset="0"/>
            </a:endParaRPr>
          </a:p>
          <a:p>
            <a:r>
              <a:rPr lang="en-US" dirty="0">
                <a:latin typeface="Gill Sans MT" pitchFamily="4" charset="0"/>
              </a:rPr>
              <a:t>We will provide the tools</a:t>
            </a:r>
            <a:r>
              <a:rPr lang="en-US" baseline="0" dirty="0">
                <a:latin typeface="Gill Sans MT" pitchFamily="4" charset="0"/>
              </a:rPr>
              <a:t> for transformations.</a:t>
            </a:r>
            <a:endParaRPr lang="en-US" dirty="0">
              <a:latin typeface="Gill Sans MT" pitchFamily="4" charset="0"/>
            </a:endParaRPr>
          </a:p>
          <a:p>
            <a:endParaRPr lang="en-US" dirty="0">
              <a:latin typeface="Gill Sans MT" pitchFamily="4" charset="0"/>
            </a:endParaRPr>
          </a:p>
          <a:p>
            <a:r>
              <a:rPr lang="en-US" dirty="0">
                <a:latin typeface="Gill Sans MT" pitchFamily="4" charset="0"/>
              </a:rPr>
              <a:t>New geopotential (vertical) datum to be released in 2024/2025 will be a gravimetric geoid.  Airborne gravity data for the </a:t>
            </a:r>
            <a:r>
              <a:rPr lang="en-US" dirty="0" err="1">
                <a:latin typeface="Gill Sans MT" pitchFamily="4" charset="0"/>
              </a:rPr>
              <a:t>geopotential</a:t>
            </a:r>
            <a:r>
              <a:rPr lang="en-US" dirty="0">
                <a:latin typeface="Gill Sans MT" pitchFamily="4" charset="0"/>
              </a:rPr>
              <a:t> datum collected by the Gravity for the Redefinition of the American Vertical Datum (GRAV-D) Project will allow for blending of data from satellite, </a:t>
            </a:r>
            <a:r>
              <a:rPr lang="en-US" dirty="0" err="1">
                <a:latin typeface="Gill Sans MT" pitchFamily="4" charset="0"/>
              </a:rPr>
              <a:t>altimetric</a:t>
            </a:r>
            <a:r>
              <a:rPr lang="en-US" dirty="0">
                <a:latin typeface="Gill Sans MT" pitchFamily="4" charset="0"/>
              </a:rPr>
              <a:t>, and surface sources.  Both datums will be released together in 2024/2025.</a:t>
            </a:r>
          </a:p>
          <a:p>
            <a:endParaRPr lang="en-US" dirty="0">
              <a:latin typeface="Gill Sans MT" pitchFamily="4" charset="0"/>
            </a:endParaRPr>
          </a:p>
          <a:p>
            <a:pPr eaLnBrk="1" hangingPunct="1">
              <a:lnSpc>
                <a:spcPct val="80000"/>
              </a:lnSpc>
            </a:pPr>
            <a:r>
              <a:rPr lang="en-US" sz="1300" dirty="0">
                <a:solidFill>
                  <a:srgbClr val="000000"/>
                </a:solidFill>
              </a:rPr>
              <a:t>Estimated Differences Between “Old” and “New” Datums:</a:t>
            </a:r>
          </a:p>
          <a:p>
            <a:pPr>
              <a:lnSpc>
                <a:spcPct val="80000"/>
              </a:lnSpc>
              <a:spcBef>
                <a:spcPct val="0"/>
              </a:spcBef>
              <a:buClr>
                <a:srgbClr val="000000"/>
              </a:buClr>
              <a:buFont typeface="Calibri" pitchFamily="4" charset="0"/>
              <a:buNone/>
            </a:pPr>
            <a:r>
              <a:rPr lang="en-US" sz="800" dirty="0">
                <a:solidFill>
                  <a:srgbClr val="000000"/>
                </a:solidFill>
                <a:sym typeface="Calibri" pitchFamily="4" charset="0"/>
              </a:rPr>
              <a:t>Geometric Datum</a:t>
            </a:r>
          </a:p>
          <a:p>
            <a:pPr marL="623680" lvl="1" indent="-170095">
              <a:lnSpc>
                <a:spcPct val="80000"/>
              </a:lnSpc>
              <a:spcBef>
                <a:spcPts val="558"/>
              </a:spcBef>
              <a:buClr>
                <a:srgbClr val="000000"/>
              </a:buClr>
              <a:buFont typeface="Wingdings" pitchFamily="4" charset="2"/>
              <a:buChar char="§"/>
            </a:pPr>
            <a:r>
              <a:rPr lang="en-US" sz="800" dirty="0">
                <a:solidFill>
                  <a:srgbClr val="000000"/>
                </a:solidFill>
                <a:sym typeface="Calibri" pitchFamily="4" charset="0"/>
              </a:rPr>
              <a:t>Horizontal: 0.8 to 1.5 </a:t>
            </a:r>
            <a:r>
              <a:rPr lang="en-US" sz="800" dirty="0" err="1">
                <a:solidFill>
                  <a:srgbClr val="000000"/>
                </a:solidFill>
                <a:sym typeface="Calibri" pitchFamily="4" charset="0"/>
              </a:rPr>
              <a:t>m</a:t>
            </a:r>
            <a:r>
              <a:rPr lang="en-US" sz="800" dirty="0">
                <a:solidFill>
                  <a:srgbClr val="000000"/>
                </a:solidFill>
                <a:sym typeface="Calibri" pitchFamily="4" charset="0"/>
              </a:rPr>
              <a:t> in CONUS</a:t>
            </a:r>
          </a:p>
          <a:p>
            <a:pPr marL="623680" lvl="1" indent="-170095">
              <a:lnSpc>
                <a:spcPct val="80000"/>
              </a:lnSpc>
              <a:spcBef>
                <a:spcPts val="558"/>
              </a:spcBef>
              <a:buClr>
                <a:srgbClr val="000000"/>
              </a:buClr>
              <a:buFont typeface="Wingdings" pitchFamily="4" charset="2"/>
              <a:buChar char="§"/>
            </a:pPr>
            <a:r>
              <a:rPr lang="en-US" sz="800" dirty="0">
                <a:solidFill>
                  <a:srgbClr val="000000"/>
                </a:solidFill>
                <a:sym typeface="Calibri" pitchFamily="4" charset="0"/>
              </a:rPr>
              <a:t>Ellipsoidal heights: -0.2 to -1.6 m CONUS; AK 0 to 1.3 m</a:t>
            </a:r>
          </a:p>
          <a:p>
            <a:pPr>
              <a:lnSpc>
                <a:spcPct val="80000"/>
              </a:lnSpc>
              <a:spcBef>
                <a:spcPts val="633"/>
              </a:spcBef>
              <a:buClr>
                <a:srgbClr val="000000"/>
              </a:buClr>
            </a:pPr>
            <a:r>
              <a:rPr lang="en-US" sz="800" dirty="0">
                <a:solidFill>
                  <a:srgbClr val="000000"/>
                </a:solidFill>
                <a:sym typeface="Calibri" pitchFamily="4" charset="0"/>
              </a:rPr>
              <a:t>Geopotential Datum</a:t>
            </a:r>
          </a:p>
          <a:p>
            <a:pPr marL="623680" lvl="1" indent="-170095">
              <a:lnSpc>
                <a:spcPct val="85000"/>
              </a:lnSpc>
              <a:spcBef>
                <a:spcPts val="558"/>
              </a:spcBef>
              <a:buClr>
                <a:srgbClr val="000000"/>
              </a:buClr>
              <a:buFont typeface="Wingdings" pitchFamily="4" charset="2"/>
              <a:buChar char="§"/>
            </a:pPr>
            <a:r>
              <a:rPr lang="en-US" sz="800" dirty="0">
                <a:solidFill>
                  <a:srgbClr val="000000"/>
                </a:solidFill>
                <a:sym typeface="Calibri" pitchFamily="4" charset="0"/>
              </a:rPr>
              <a:t>Approx. +0.1 m (Florida) to -1.3 m (Washington)</a:t>
            </a:r>
          </a:p>
          <a:p>
            <a:pPr marL="623680" lvl="1" indent="-170095">
              <a:lnSpc>
                <a:spcPct val="85000"/>
              </a:lnSpc>
              <a:spcBef>
                <a:spcPts val="558"/>
              </a:spcBef>
              <a:buClr>
                <a:srgbClr val="000000"/>
              </a:buClr>
              <a:buFont typeface="Wingdings" pitchFamily="4" charset="2"/>
              <a:buChar char="§"/>
            </a:pPr>
            <a:r>
              <a:rPr lang="en-US" sz="800" dirty="0">
                <a:solidFill>
                  <a:srgbClr val="000000"/>
                </a:solidFill>
                <a:sym typeface="Calibri" pitchFamily="4" charset="0"/>
              </a:rPr>
              <a:t>More than 2 meters of change in Alaska</a:t>
            </a:r>
          </a:p>
          <a:p>
            <a:pPr marL="623680" lvl="1" indent="-170095">
              <a:lnSpc>
                <a:spcPct val="85000"/>
              </a:lnSpc>
              <a:spcBef>
                <a:spcPts val="558"/>
              </a:spcBef>
              <a:buClr>
                <a:srgbClr val="000000"/>
              </a:buClr>
              <a:buFont typeface="Wingdings" pitchFamily="4" charset="2"/>
              <a:buChar char="§"/>
            </a:pPr>
            <a:endParaRPr lang="en-US" sz="800" dirty="0">
              <a:solidFill>
                <a:srgbClr val="000000"/>
              </a:solidFill>
              <a:sym typeface="Calibri" pitchFamily="4" charset="0"/>
            </a:endParaRPr>
          </a:p>
          <a:p>
            <a:r>
              <a:rPr lang="en-US" dirty="0">
                <a:latin typeface="Gill Sans MT" pitchFamily="4" charset="0"/>
              </a:rPr>
              <a:t>More info is available at the NGS New Datums Webpage.  It has been eleven years since NGS held its first Geospatial Summit in 2010 to announce the replacement of the NAD 83(geometric) and NAVD 88 (geopotential) to other federal agencies within the mapping community. The May 2019 summit provided an opportunity to share updates on the new geometric and geopotential datums to the general public allowing the opportunity to address their comments, questions and concerns to NGS. </a:t>
            </a:r>
          </a:p>
          <a:p>
            <a:endParaRPr lang="en-US" dirty="0">
              <a:latin typeface="Gill Sans MT" pitchFamily="4" charset="0"/>
            </a:endParaRPr>
          </a:p>
          <a:p>
            <a:r>
              <a:rPr lang="en-US" dirty="0">
                <a:latin typeface="Gill Sans MT" pitchFamily="4" charset="0"/>
              </a:rPr>
              <a:t>Picture: Map reflects the type of height improvements users could expect if NAVD 88 were replaced with a geoid-based vertical datum. (This is only a large scale approximation and should not be used as an absolute guide. Each benchmark might have its own level of mismatch, for example from uplift or subsidence, not captured by this broad brush. Also, this is the difference between the zero level of NAVD 88 and the actual geoid. The difference between NAD 83 ellipsoid heights and  ITRF/GRS-80 ellipsoid heights has NO influence on this graph and should not be part of the story.)</a:t>
            </a:r>
          </a:p>
          <a:p>
            <a:endParaRPr lang="en-US" dirty="0">
              <a:latin typeface="Gill Sans MT" pitchFamily="4" charset="0"/>
            </a:endParaRPr>
          </a:p>
          <a:p>
            <a:r>
              <a:rPr lang="en-US" dirty="0">
                <a:latin typeface="Gill Sans MT" pitchFamily="4" charset="0"/>
              </a:rPr>
              <a:t>Picture: xGEOID14B.  Beginning in 2014, the National Geodetic Survey will release annual gravimetric geoid models which incorporate all available gravity sources, including all airborne gravity collected through the GRAV-D project to that point. The image above shows the xGEOID14B model with the boxes showing the location of the input aerogravity data.   These experimental geoid models will provide the public with the opportunity to evaluate how the geopotential (vertical) datum in their area will change when the new datums arrive.</a:t>
            </a:r>
          </a:p>
          <a:p>
            <a:endParaRPr lang="en-US" dirty="0">
              <a:latin typeface="Gill Sans MT" pitchFamily="4" charset="0"/>
            </a:endParaRPr>
          </a:p>
          <a:p>
            <a:r>
              <a:rPr lang="en-US" dirty="0">
                <a:latin typeface="Gill Sans MT" pitchFamily="4" charset="0"/>
              </a:rPr>
              <a:t>Picture:  GRAV-D data block for North Carolina.  More than 50 percent of the U.S. and its territories have been covered by GRAV-D airborne data collection.</a:t>
            </a:r>
          </a:p>
          <a:p>
            <a:endParaRPr lang="en-US" dirty="0">
              <a:latin typeface="Gill Sans MT" pitchFamily="4" charset="0"/>
            </a:endParaRPr>
          </a:p>
        </p:txBody>
      </p:sp>
      <p:sp>
        <p:nvSpPr>
          <p:cNvPr id="66564"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7A82635-5135-8D42-8091-564B4D45ADCE}" type="slidenum">
              <a:rPr kumimoji="0" lang="en-US" sz="1200" b="0" i="0" u="none" strike="noStrike" kern="1200" cap="none" spc="0" normalizeH="0" baseline="0" noProof="0">
                <a:ln>
                  <a:noFill/>
                </a:ln>
                <a:solidFill>
                  <a:prstClr val="black"/>
                </a:solidFill>
                <a:effectLst/>
                <a:uLnTx/>
                <a:uFillTx/>
                <a:latin typeface="Gill Sans MT" pitchFamily="4" charset="0"/>
                <a:ea typeface="ＭＳ Ｐゴシック" pitchFamily="4" charset="-128"/>
                <a:cs typeface="ＭＳ Ｐゴシック" pitchFamily="4" charset="-128"/>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Gill Sans MT" pitchFamily="4" charset="0"/>
              <a:ea typeface="ＭＳ Ｐゴシック" pitchFamily="4" charset="-128"/>
              <a:cs typeface="ＭＳ Ｐゴシック" pitchFamily="4" charset="-128"/>
            </a:endParaRPr>
          </a:p>
        </p:txBody>
      </p:sp>
    </p:spTree>
    <p:extLst>
      <p:ext uri="{BB962C8B-B14F-4D97-AF65-F5344CB8AC3E}">
        <p14:creationId xmlns:p14="http://schemas.microsoft.com/office/powerpoint/2010/main" val="2781747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-so you’ve probably seen that phrase that I have front and center here, NSRS Modernization</a:t>
            </a:r>
          </a:p>
          <a:p>
            <a:r>
              <a:rPr lang="en-US" dirty="0"/>
              <a:t>-that’s the blanket</a:t>
            </a:r>
            <a:r>
              <a:rPr lang="en-US" baseline="0" dirty="0"/>
              <a:t> term we use to refer to not just the new </a:t>
            </a:r>
            <a:r>
              <a:rPr lang="en-US" baseline="0" dirty="0" err="1"/>
              <a:t>datums</a:t>
            </a:r>
            <a:r>
              <a:rPr lang="en-US" baseline="0" dirty="0"/>
              <a:t> but other updates</a:t>
            </a:r>
          </a:p>
          <a:p>
            <a:r>
              <a:rPr lang="en-US" baseline="0" dirty="0"/>
              <a:t>-another thing I want to mention here are the “Blueprints for 2022”</a:t>
            </a:r>
          </a:p>
          <a:p>
            <a:r>
              <a:rPr lang="en-US" baseline="0" dirty="0"/>
              <a:t>-just about everything I cover today is mentioned in Blueprint Part 1, geometric coordinates.</a:t>
            </a:r>
          </a:p>
          <a:p>
            <a:r>
              <a:rPr lang="en-US" baseline="0" dirty="0"/>
              <a:t>-the Geodetic Toolkit is another term that just refers to all the software NGS provides, like PAGES, ADJUST, etc.</a:t>
            </a:r>
          </a:p>
          <a:p>
            <a:r>
              <a:rPr lang="en-US" baseline="0" dirty="0"/>
              <a:t>-better surveying methods includes updating manuals like NGS-58 and 59 for example</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9</a:t>
            </a:fld>
            <a:endParaRPr lang="en-US"/>
          </a:p>
        </p:txBody>
      </p:sp>
    </p:spTree>
    <p:extLst>
      <p:ext uri="{BB962C8B-B14F-4D97-AF65-F5344CB8AC3E}">
        <p14:creationId xmlns:p14="http://schemas.microsoft.com/office/powerpoint/2010/main" val="2305471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567349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7368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3575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raph Slide">
    <p:spTree>
      <p:nvGrpSpPr>
        <p:cNvPr id="1" name=""/>
        <p:cNvGrpSpPr/>
        <p:nvPr/>
      </p:nvGrpSpPr>
      <p:grpSpPr>
        <a:xfrm>
          <a:off x="0" y="0"/>
          <a:ext cx="0" cy="0"/>
          <a:chOff x="0" y="0"/>
          <a:chExt cx="0" cy="0"/>
        </a:xfrm>
      </p:grpSpPr>
      <p:sp>
        <p:nvSpPr>
          <p:cNvPr id="4" name="Chart Placeholder 3"/>
          <p:cNvSpPr>
            <a:spLocks noGrp="1"/>
          </p:cNvSpPr>
          <p:nvPr>
            <p:ph type="chart" sz="quarter" idx="32"/>
          </p:nvPr>
        </p:nvSpPr>
        <p:spPr>
          <a:xfrm>
            <a:off x="457201" y="1600200"/>
            <a:ext cx="8194076" cy="4267200"/>
          </a:xfrm>
          <a:prstGeom prst="rect">
            <a:avLst/>
          </a:prstGeom>
        </p:spPr>
        <p:txBody>
          <a:bodyPr anchor="ctr"/>
          <a:lstStyle>
            <a:lvl1pPr algn="ctr">
              <a:defRPr/>
            </a:lvl1pPr>
          </a:lstStyle>
          <a:p>
            <a:endParaRPr lang="en-US" dirty="0"/>
          </a:p>
        </p:txBody>
      </p:sp>
      <p:sp>
        <p:nvSpPr>
          <p:cNvPr id="5" name="Title 5"/>
          <p:cNvSpPr>
            <a:spLocks noGrp="1"/>
          </p:cNvSpPr>
          <p:nvPr>
            <p:ph type="title" hasCustomPrompt="1"/>
          </p:nvPr>
        </p:nvSpPr>
        <p:spPr>
          <a:xfrm>
            <a:off x="457200" y="357634"/>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31437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16" name="Text Placeholder 15"/>
          <p:cNvSpPr>
            <a:spLocks noGrp="1"/>
          </p:cNvSpPr>
          <p:nvPr>
            <p:ph type="body" sz="quarter" idx="30" hasCustomPrompt="1"/>
          </p:nvPr>
        </p:nvSpPr>
        <p:spPr>
          <a:xfrm>
            <a:off x="457200" y="1600200"/>
            <a:ext cx="8229600" cy="4267200"/>
          </a:xfrm>
          <a:prstGeom prst="rect">
            <a:avLst/>
          </a:prstGeom>
        </p:spPr>
        <p:txBody>
          <a:bodyPr>
            <a:normAutofit/>
          </a:bodyPr>
          <a:lstStyle>
            <a:lvl1pPr marL="342900" indent="-342900">
              <a:buClr>
                <a:schemeClr val="accent2"/>
              </a:buClr>
              <a:buFont typeface="Arial" charset="0"/>
              <a:buChar char="•"/>
              <a:defRPr sz="2800">
                <a:solidFill>
                  <a:schemeClr val="bg1"/>
                </a:solidFill>
              </a:defRPr>
            </a:lvl1pPr>
            <a:lvl2pPr>
              <a:defRPr sz="1600" b="0" i="0">
                <a:latin typeface="Calibri" charset="0"/>
                <a:ea typeface="Calibri" charset="0"/>
                <a:cs typeface="Calibri" charset="0"/>
              </a:defRPr>
            </a:lvl2pPr>
            <a:lvl3pPr>
              <a:defRPr sz="1400" b="0" i="0">
                <a:latin typeface="Calibri" charset="0"/>
                <a:ea typeface="Calibri" charset="0"/>
                <a:cs typeface="Calibri" charset="0"/>
              </a:defRPr>
            </a:lvl3pPr>
            <a:lvl4pPr>
              <a:defRPr sz="1400" b="0" i="0">
                <a:latin typeface="Calibri" charset="0"/>
                <a:ea typeface="Calibri" charset="0"/>
                <a:cs typeface="Calibri" charset="0"/>
              </a:defRPr>
            </a:lvl4pPr>
            <a:lvl5pPr>
              <a:defRPr sz="1400" b="0" i="0">
                <a:latin typeface="Calibri" charset="0"/>
                <a:ea typeface="Calibri" charset="0"/>
                <a:cs typeface="Calibri" charset="0"/>
              </a:defRPr>
            </a:lvl5pPr>
          </a:lstStyle>
          <a:p>
            <a:pPr lvl="0"/>
            <a:r>
              <a:rPr lang="en-US" dirty="0"/>
              <a:t>Text = 28 </a:t>
            </a:r>
            <a:r>
              <a:rPr lang="en-US" dirty="0" err="1"/>
              <a:t>pt</a:t>
            </a:r>
            <a:r>
              <a:rPr lang="en-US" dirty="0"/>
              <a:t> Calibri</a:t>
            </a:r>
          </a:p>
        </p:txBody>
      </p:sp>
      <p:sp>
        <p:nvSpPr>
          <p:cNvPr id="4" name="Title 5"/>
          <p:cNvSpPr>
            <a:spLocks noGrp="1"/>
          </p:cNvSpPr>
          <p:nvPr>
            <p:ph type="title" hasCustomPrompt="1"/>
          </p:nvPr>
        </p:nvSpPr>
        <p:spPr>
          <a:xfrm>
            <a:off x="457200" y="357634"/>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248595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685800">
              <a:defRPr/>
            </a:lvl1pPr>
          </a:lstStyle>
          <a:p>
            <a:pPr>
              <a:defRPr/>
            </a:pPr>
            <a:r>
              <a:rPr lang="en-US"/>
              <a:t>August 6, 2019</a:t>
            </a:r>
          </a:p>
        </p:txBody>
      </p:sp>
      <p:sp>
        <p:nvSpPr>
          <p:cNvPr id="5" name="Footer Placeholder 4"/>
          <p:cNvSpPr>
            <a:spLocks noGrp="1"/>
          </p:cNvSpPr>
          <p:nvPr>
            <p:ph type="ftr" sz="quarter" idx="11"/>
          </p:nvPr>
        </p:nvSpPr>
        <p:spPr/>
        <p:txBody>
          <a:bodyPr/>
          <a:lstStyle>
            <a:lvl1pPr defTabSz="685800">
              <a:defRPr/>
            </a:lvl1pPr>
          </a:lstStyle>
          <a:p>
            <a:pPr>
              <a:defRPr/>
            </a:pPr>
            <a:r>
              <a:rPr lang="en-US"/>
              <a:t>SaGES 2019</a:t>
            </a:r>
          </a:p>
        </p:txBody>
      </p:sp>
      <p:sp>
        <p:nvSpPr>
          <p:cNvPr id="6" name="Slide Number Placeholder 5"/>
          <p:cNvSpPr>
            <a:spLocks noGrp="1"/>
          </p:cNvSpPr>
          <p:nvPr>
            <p:ph type="sldNum" sz="quarter" idx="12"/>
          </p:nvPr>
        </p:nvSpPr>
        <p:spPr/>
        <p:txBody>
          <a:bodyPr/>
          <a:lstStyle>
            <a:lvl1pPr defTabSz="685800">
              <a:defRPr/>
            </a:lvl1pPr>
          </a:lstStyle>
          <a:p>
            <a:pPr>
              <a:defRPr/>
            </a:pPr>
            <a:fld id="{CE0248DD-E039-490F-A33E-18FD7AE8E335}" type="slidenum">
              <a:rPr lang="en-US"/>
              <a:pPr>
                <a:defRPr/>
              </a:pPr>
              <a:t>‹#›</a:t>
            </a:fld>
            <a:endParaRPr lang="en-US"/>
          </a:p>
        </p:txBody>
      </p:sp>
    </p:spTree>
    <p:extLst>
      <p:ext uri="{BB962C8B-B14F-4D97-AF65-F5344CB8AC3E}">
        <p14:creationId xmlns:p14="http://schemas.microsoft.com/office/powerpoint/2010/main" val="325731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85800">
              <a:defRPr/>
            </a:lvl1pPr>
          </a:lstStyle>
          <a:p>
            <a:pPr>
              <a:defRPr/>
            </a:pPr>
            <a:r>
              <a:rPr lang="en-US"/>
              <a:t>August 6, 2019</a:t>
            </a:r>
          </a:p>
        </p:txBody>
      </p:sp>
      <p:sp>
        <p:nvSpPr>
          <p:cNvPr id="5" name="Footer Placeholder 4"/>
          <p:cNvSpPr>
            <a:spLocks noGrp="1"/>
          </p:cNvSpPr>
          <p:nvPr>
            <p:ph type="ftr" sz="quarter" idx="11"/>
          </p:nvPr>
        </p:nvSpPr>
        <p:spPr/>
        <p:txBody>
          <a:bodyPr/>
          <a:lstStyle>
            <a:lvl1pPr defTabSz="685800">
              <a:defRPr/>
            </a:lvl1pPr>
          </a:lstStyle>
          <a:p>
            <a:pPr>
              <a:defRPr/>
            </a:pPr>
            <a:r>
              <a:rPr lang="en-US"/>
              <a:t>SaGES 2019</a:t>
            </a:r>
          </a:p>
        </p:txBody>
      </p:sp>
      <p:sp>
        <p:nvSpPr>
          <p:cNvPr id="6" name="Slide Number Placeholder 5"/>
          <p:cNvSpPr>
            <a:spLocks noGrp="1"/>
          </p:cNvSpPr>
          <p:nvPr>
            <p:ph type="sldNum" sz="quarter" idx="12"/>
          </p:nvPr>
        </p:nvSpPr>
        <p:spPr/>
        <p:txBody>
          <a:bodyPr/>
          <a:lstStyle>
            <a:lvl1pPr defTabSz="685800">
              <a:defRPr/>
            </a:lvl1pPr>
          </a:lstStyle>
          <a:p>
            <a:pPr>
              <a:defRPr/>
            </a:pPr>
            <a:fld id="{EB6791C4-DF4E-4C17-A41C-B2BEB15390BD}" type="slidenum">
              <a:rPr lang="en-US"/>
              <a:pPr>
                <a:defRPr/>
              </a:pPr>
              <a:t>‹#›</a:t>
            </a:fld>
            <a:endParaRPr lang="en-US"/>
          </a:p>
        </p:txBody>
      </p:sp>
    </p:spTree>
    <p:extLst>
      <p:ext uri="{BB962C8B-B14F-4D97-AF65-F5344CB8AC3E}">
        <p14:creationId xmlns:p14="http://schemas.microsoft.com/office/powerpoint/2010/main" val="4197463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685800">
              <a:defRPr/>
            </a:lvl1pPr>
          </a:lstStyle>
          <a:p>
            <a:pPr>
              <a:defRPr/>
            </a:pPr>
            <a:r>
              <a:rPr lang="en-US"/>
              <a:t>August 6, 2019</a:t>
            </a:r>
          </a:p>
        </p:txBody>
      </p:sp>
      <p:sp>
        <p:nvSpPr>
          <p:cNvPr id="5" name="Footer Placeholder 4"/>
          <p:cNvSpPr>
            <a:spLocks noGrp="1"/>
          </p:cNvSpPr>
          <p:nvPr>
            <p:ph type="ftr" sz="quarter" idx="11"/>
          </p:nvPr>
        </p:nvSpPr>
        <p:spPr/>
        <p:txBody>
          <a:bodyPr/>
          <a:lstStyle>
            <a:lvl1pPr defTabSz="685800">
              <a:defRPr/>
            </a:lvl1pPr>
          </a:lstStyle>
          <a:p>
            <a:pPr>
              <a:defRPr/>
            </a:pPr>
            <a:r>
              <a:rPr lang="en-US"/>
              <a:t>SaGES 2019</a:t>
            </a:r>
          </a:p>
        </p:txBody>
      </p:sp>
      <p:sp>
        <p:nvSpPr>
          <p:cNvPr id="6" name="Slide Number Placeholder 5"/>
          <p:cNvSpPr>
            <a:spLocks noGrp="1"/>
          </p:cNvSpPr>
          <p:nvPr>
            <p:ph type="sldNum" sz="quarter" idx="12"/>
          </p:nvPr>
        </p:nvSpPr>
        <p:spPr/>
        <p:txBody>
          <a:bodyPr/>
          <a:lstStyle>
            <a:lvl1pPr defTabSz="685800">
              <a:defRPr/>
            </a:lvl1pPr>
          </a:lstStyle>
          <a:p>
            <a:pPr>
              <a:defRPr/>
            </a:pPr>
            <a:fld id="{70739471-F808-4705-A7AA-D92294A1C557}" type="slidenum">
              <a:rPr lang="en-US"/>
              <a:pPr>
                <a:defRPr/>
              </a:pPr>
              <a:t>‹#›</a:t>
            </a:fld>
            <a:endParaRPr lang="en-US"/>
          </a:p>
        </p:txBody>
      </p:sp>
    </p:spTree>
    <p:extLst>
      <p:ext uri="{BB962C8B-B14F-4D97-AF65-F5344CB8AC3E}">
        <p14:creationId xmlns:p14="http://schemas.microsoft.com/office/powerpoint/2010/main" val="2306717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685800">
              <a:defRPr/>
            </a:lvl1pPr>
          </a:lstStyle>
          <a:p>
            <a:pPr>
              <a:defRPr/>
            </a:pPr>
            <a:r>
              <a:rPr lang="en-US"/>
              <a:t>August 6, 2019</a:t>
            </a:r>
          </a:p>
        </p:txBody>
      </p:sp>
      <p:sp>
        <p:nvSpPr>
          <p:cNvPr id="6" name="Footer Placeholder 4"/>
          <p:cNvSpPr>
            <a:spLocks noGrp="1"/>
          </p:cNvSpPr>
          <p:nvPr>
            <p:ph type="ftr" sz="quarter" idx="11"/>
          </p:nvPr>
        </p:nvSpPr>
        <p:spPr/>
        <p:txBody>
          <a:bodyPr/>
          <a:lstStyle>
            <a:lvl1pPr defTabSz="685800">
              <a:defRPr/>
            </a:lvl1pPr>
          </a:lstStyle>
          <a:p>
            <a:pPr>
              <a:defRPr/>
            </a:pPr>
            <a:r>
              <a:rPr lang="en-US"/>
              <a:t>SaGES 2019</a:t>
            </a:r>
          </a:p>
        </p:txBody>
      </p:sp>
      <p:sp>
        <p:nvSpPr>
          <p:cNvPr id="7" name="Slide Number Placeholder 5"/>
          <p:cNvSpPr>
            <a:spLocks noGrp="1"/>
          </p:cNvSpPr>
          <p:nvPr>
            <p:ph type="sldNum" sz="quarter" idx="12"/>
          </p:nvPr>
        </p:nvSpPr>
        <p:spPr/>
        <p:txBody>
          <a:bodyPr/>
          <a:lstStyle>
            <a:lvl1pPr defTabSz="685800">
              <a:defRPr/>
            </a:lvl1pPr>
          </a:lstStyle>
          <a:p>
            <a:pPr>
              <a:defRPr/>
            </a:pPr>
            <a:fld id="{F02D534D-F749-4E34-9E16-A977421D79C9}" type="slidenum">
              <a:rPr lang="en-US"/>
              <a:pPr>
                <a:defRPr/>
              </a:pPr>
              <a:t>‹#›</a:t>
            </a:fld>
            <a:endParaRPr lang="en-US"/>
          </a:p>
        </p:txBody>
      </p:sp>
    </p:spTree>
    <p:extLst>
      <p:ext uri="{BB962C8B-B14F-4D97-AF65-F5344CB8AC3E}">
        <p14:creationId xmlns:p14="http://schemas.microsoft.com/office/powerpoint/2010/main" val="3201838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685800">
              <a:defRPr/>
            </a:lvl1pPr>
          </a:lstStyle>
          <a:p>
            <a:pPr>
              <a:defRPr/>
            </a:pPr>
            <a:r>
              <a:rPr lang="en-US"/>
              <a:t>August 6, 2019</a:t>
            </a:r>
          </a:p>
        </p:txBody>
      </p:sp>
      <p:sp>
        <p:nvSpPr>
          <p:cNvPr id="8" name="Footer Placeholder 4"/>
          <p:cNvSpPr>
            <a:spLocks noGrp="1"/>
          </p:cNvSpPr>
          <p:nvPr>
            <p:ph type="ftr" sz="quarter" idx="11"/>
          </p:nvPr>
        </p:nvSpPr>
        <p:spPr/>
        <p:txBody>
          <a:bodyPr/>
          <a:lstStyle>
            <a:lvl1pPr defTabSz="685800">
              <a:defRPr/>
            </a:lvl1pPr>
          </a:lstStyle>
          <a:p>
            <a:pPr>
              <a:defRPr/>
            </a:pPr>
            <a:r>
              <a:rPr lang="en-US"/>
              <a:t>SaGES 2019</a:t>
            </a:r>
          </a:p>
        </p:txBody>
      </p:sp>
      <p:sp>
        <p:nvSpPr>
          <p:cNvPr id="9" name="Slide Number Placeholder 5"/>
          <p:cNvSpPr>
            <a:spLocks noGrp="1"/>
          </p:cNvSpPr>
          <p:nvPr>
            <p:ph type="sldNum" sz="quarter" idx="12"/>
          </p:nvPr>
        </p:nvSpPr>
        <p:spPr/>
        <p:txBody>
          <a:bodyPr/>
          <a:lstStyle>
            <a:lvl1pPr defTabSz="685800">
              <a:defRPr/>
            </a:lvl1pPr>
          </a:lstStyle>
          <a:p>
            <a:pPr>
              <a:defRPr/>
            </a:pPr>
            <a:fld id="{9352E7D5-2CCB-47EF-A1DD-484874EE5CC0}" type="slidenum">
              <a:rPr lang="en-US"/>
              <a:pPr>
                <a:defRPr/>
              </a:pPr>
              <a:t>‹#›</a:t>
            </a:fld>
            <a:endParaRPr lang="en-US"/>
          </a:p>
        </p:txBody>
      </p:sp>
    </p:spTree>
    <p:extLst>
      <p:ext uri="{BB962C8B-B14F-4D97-AF65-F5344CB8AC3E}">
        <p14:creationId xmlns:p14="http://schemas.microsoft.com/office/powerpoint/2010/main" val="3101461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685800">
              <a:defRPr/>
            </a:lvl1pPr>
          </a:lstStyle>
          <a:p>
            <a:pPr>
              <a:defRPr/>
            </a:pPr>
            <a:r>
              <a:rPr lang="en-US"/>
              <a:t>August 6, 2019</a:t>
            </a:r>
          </a:p>
        </p:txBody>
      </p:sp>
      <p:sp>
        <p:nvSpPr>
          <p:cNvPr id="4" name="Footer Placeholder 4"/>
          <p:cNvSpPr>
            <a:spLocks noGrp="1"/>
          </p:cNvSpPr>
          <p:nvPr>
            <p:ph type="ftr" sz="quarter" idx="11"/>
          </p:nvPr>
        </p:nvSpPr>
        <p:spPr/>
        <p:txBody>
          <a:bodyPr/>
          <a:lstStyle>
            <a:lvl1pPr defTabSz="685800">
              <a:defRPr/>
            </a:lvl1pPr>
          </a:lstStyle>
          <a:p>
            <a:pPr>
              <a:defRPr/>
            </a:pPr>
            <a:r>
              <a:rPr lang="en-US"/>
              <a:t>SaGES 2019</a:t>
            </a:r>
          </a:p>
        </p:txBody>
      </p:sp>
      <p:sp>
        <p:nvSpPr>
          <p:cNvPr id="5" name="Slide Number Placeholder 5"/>
          <p:cNvSpPr>
            <a:spLocks noGrp="1"/>
          </p:cNvSpPr>
          <p:nvPr>
            <p:ph type="sldNum" sz="quarter" idx="12"/>
          </p:nvPr>
        </p:nvSpPr>
        <p:spPr/>
        <p:txBody>
          <a:bodyPr/>
          <a:lstStyle>
            <a:lvl1pPr defTabSz="685800">
              <a:defRPr/>
            </a:lvl1pPr>
          </a:lstStyle>
          <a:p>
            <a:pPr>
              <a:defRPr/>
            </a:pPr>
            <a:fld id="{5A837433-97E9-4D94-B898-19FA6F4A2CA7}" type="slidenum">
              <a:rPr lang="en-US"/>
              <a:pPr>
                <a:defRPr/>
              </a:pPr>
              <a:t>‹#›</a:t>
            </a:fld>
            <a:endParaRPr lang="en-US"/>
          </a:p>
        </p:txBody>
      </p:sp>
    </p:spTree>
    <p:extLst>
      <p:ext uri="{BB962C8B-B14F-4D97-AF65-F5344CB8AC3E}">
        <p14:creationId xmlns:p14="http://schemas.microsoft.com/office/powerpoint/2010/main" val="2331993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2132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685800">
              <a:defRPr/>
            </a:lvl1pPr>
          </a:lstStyle>
          <a:p>
            <a:pPr>
              <a:defRPr/>
            </a:pPr>
            <a:r>
              <a:rPr lang="en-US"/>
              <a:t>August 6, 2019</a:t>
            </a:r>
          </a:p>
        </p:txBody>
      </p:sp>
      <p:sp>
        <p:nvSpPr>
          <p:cNvPr id="3" name="Footer Placeholder 4"/>
          <p:cNvSpPr>
            <a:spLocks noGrp="1"/>
          </p:cNvSpPr>
          <p:nvPr>
            <p:ph type="ftr" sz="quarter" idx="11"/>
          </p:nvPr>
        </p:nvSpPr>
        <p:spPr/>
        <p:txBody>
          <a:bodyPr/>
          <a:lstStyle>
            <a:lvl1pPr defTabSz="685800">
              <a:defRPr/>
            </a:lvl1pPr>
          </a:lstStyle>
          <a:p>
            <a:pPr>
              <a:defRPr/>
            </a:pPr>
            <a:r>
              <a:rPr lang="en-US"/>
              <a:t>SaGES 2019</a:t>
            </a:r>
          </a:p>
        </p:txBody>
      </p:sp>
      <p:sp>
        <p:nvSpPr>
          <p:cNvPr id="4" name="Slide Number Placeholder 5"/>
          <p:cNvSpPr>
            <a:spLocks noGrp="1"/>
          </p:cNvSpPr>
          <p:nvPr>
            <p:ph type="sldNum" sz="quarter" idx="12"/>
          </p:nvPr>
        </p:nvSpPr>
        <p:spPr/>
        <p:txBody>
          <a:bodyPr/>
          <a:lstStyle>
            <a:lvl1pPr defTabSz="685800">
              <a:defRPr/>
            </a:lvl1pPr>
          </a:lstStyle>
          <a:p>
            <a:pPr>
              <a:defRPr/>
            </a:pPr>
            <a:fld id="{58280CB3-0FF6-4D07-A0F6-C78040BEDDEE}" type="slidenum">
              <a:rPr lang="en-US"/>
              <a:pPr>
                <a:defRPr/>
              </a:pPr>
              <a:t>‹#›</a:t>
            </a:fld>
            <a:endParaRPr lang="en-US"/>
          </a:p>
        </p:txBody>
      </p:sp>
    </p:spTree>
    <p:extLst>
      <p:ext uri="{BB962C8B-B14F-4D97-AF65-F5344CB8AC3E}">
        <p14:creationId xmlns:p14="http://schemas.microsoft.com/office/powerpoint/2010/main" val="728475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defTabSz="685800">
              <a:defRPr/>
            </a:lvl1pPr>
          </a:lstStyle>
          <a:p>
            <a:pPr>
              <a:defRPr/>
            </a:pPr>
            <a:r>
              <a:rPr lang="en-US"/>
              <a:t>August 6, 2019</a:t>
            </a:r>
          </a:p>
        </p:txBody>
      </p:sp>
      <p:sp>
        <p:nvSpPr>
          <p:cNvPr id="6" name="Footer Placeholder 4"/>
          <p:cNvSpPr>
            <a:spLocks noGrp="1"/>
          </p:cNvSpPr>
          <p:nvPr>
            <p:ph type="ftr" sz="quarter" idx="11"/>
          </p:nvPr>
        </p:nvSpPr>
        <p:spPr/>
        <p:txBody>
          <a:bodyPr/>
          <a:lstStyle>
            <a:lvl1pPr defTabSz="685800">
              <a:defRPr/>
            </a:lvl1pPr>
          </a:lstStyle>
          <a:p>
            <a:pPr>
              <a:defRPr/>
            </a:pPr>
            <a:r>
              <a:rPr lang="en-US"/>
              <a:t>SaGES 2019</a:t>
            </a:r>
          </a:p>
        </p:txBody>
      </p:sp>
      <p:sp>
        <p:nvSpPr>
          <p:cNvPr id="7" name="Slide Number Placeholder 5"/>
          <p:cNvSpPr>
            <a:spLocks noGrp="1"/>
          </p:cNvSpPr>
          <p:nvPr>
            <p:ph type="sldNum" sz="quarter" idx="12"/>
          </p:nvPr>
        </p:nvSpPr>
        <p:spPr/>
        <p:txBody>
          <a:bodyPr/>
          <a:lstStyle>
            <a:lvl1pPr defTabSz="685800">
              <a:defRPr/>
            </a:lvl1pPr>
          </a:lstStyle>
          <a:p>
            <a:pPr>
              <a:defRPr/>
            </a:pPr>
            <a:fld id="{CD9C6512-9771-45B7-9F31-64042ED0DC36}" type="slidenum">
              <a:rPr lang="en-US"/>
              <a:pPr>
                <a:defRPr/>
              </a:pPr>
              <a:t>‹#›</a:t>
            </a:fld>
            <a:endParaRPr lang="en-US"/>
          </a:p>
        </p:txBody>
      </p:sp>
    </p:spTree>
    <p:extLst>
      <p:ext uri="{BB962C8B-B14F-4D97-AF65-F5344CB8AC3E}">
        <p14:creationId xmlns:p14="http://schemas.microsoft.com/office/powerpoint/2010/main" val="3477191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defTabSz="685800">
              <a:defRPr/>
            </a:lvl1pPr>
          </a:lstStyle>
          <a:p>
            <a:pPr>
              <a:defRPr/>
            </a:pPr>
            <a:r>
              <a:rPr lang="en-US"/>
              <a:t>August 6, 2019</a:t>
            </a:r>
          </a:p>
        </p:txBody>
      </p:sp>
      <p:sp>
        <p:nvSpPr>
          <p:cNvPr id="6" name="Footer Placeholder 4"/>
          <p:cNvSpPr>
            <a:spLocks noGrp="1"/>
          </p:cNvSpPr>
          <p:nvPr>
            <p:ph type="ftr" sz="quarter" idx="11"/>
          </p:nvPr>
        </p:nvSpPr>
        <p:spPr/>
        <p:txBody>
          <a:bodyPr/>
          <a:lstStyle>
            <a:lvl1pPr defTabSz="685800">
              <a:defRPr/>
            </a:lvl1pPr>
          </a:lstStyle>
          <a:p>
            <a:pPr>
              <a:defRPr/>
            </a:pPr>
            <a:r>
              <a:rPr lang="en-US"/>
              <a:t>SaGES 2019</a:t>
            </a:r>
          </a:p>
        </p:txBody>
      </p:sp>
      <p:sp>
        <p:nvSpPr>
          <p:cNvPr id="7" name="Slide Number Placeholder 5"/>
          <p:cNvSpPr>
            <a:spLocks noGrp="1"/>
          </p:cNvSpPr>
          <p:nvPr>
            <p:ph type="sldNum" sz="quarter" idx="12"/>
          </p:nvPr>
        </p:nvSpPr>
        <p:spPr/>
        <p:txBody>
          <a:bodyPr/>
          <a:lstStyle>
            <a:lvl1pPr defTabSz="685800">
              <a:defRPr/>
            </a:lvl1pPr>
          </a:lstStyle>
          <a:p>
            <a:pPr>
              <a:defRPr/>
            </a:pPr>
            <a:fld id="{639559B1-278D-4C34-B003-AF779974BA76}" type="slidenum">
              <a:rPr lang="en-US"/>
              <a:pPr>
                <a:defRPr/>
              </a:pPr>
              <a:t>‹#›</a:t>
            </a:fld>
            <a:endParaRPr lang="en-US"/>
          </a:p>
        </p:txBody>
      </p:sp>
    </p:spTree>
    <p:extLst>
      <p:ext uri="{BB962C8B-B14F-4D97-AF65-F5344CB8AC3E}">
        <p14:creationId xmlns:p14="http://schemas.microsoft.com/office/powerpoint/2010/main" val="2343091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85800">
              <a:defRPr/>
            </a:lvl1pPr>
          </a:lstStyle>
          <a:p>
            <a:pPr>
              <a:defRPr/>
            </a:pPr>
            <a:r>
              <a:rPr lang="en-US"/>
              <a:t>August 6, 2019</a:t>
            </a:r>
          </a:p>
        </p:txBody>
      </p:sp>
      <p:sp>
        <p:nvSpPr>
          <p:cNvPr id="5" name="Footer Placeholder 4"/>
          <p:cNvSpPr>
            <a:spLocks noGrp="1"/>
          </p:cNvSpPr>
          <p:nvPr>
            <p:ph type="ftr" sz="quarter" idx="11"/>
          </p:nvPr>
        </p:nvSpPr>
        <p:spPr/>
        <p:txBody>
          <a:bodyPr/>
          <a:lstStyle>
            <a:lvl1pPr defTabSz="685800">
              <a:defRPr/>
            </a:lvl1pPr>
          </a:lstStyle>
          <a:p>
            <a:pPr>
              <a:defRPr/>
            </a:pPr>
            <a:r>
              <a:rPr lang="en-US"/>
              <a:t>SaGES 2019</a:t>
            </a:r>
          </a:p>
        </p:txBody>
      </p:sp>
      <p:sp>
        <p:nvSpPr>
          <p:cNvPr id="6" name="Slide Number Placeholder 5"/>
          <p:cNvSpPr>
            <a:spLocks noGrp="1"/>
          </p:cNvSpPr>
          <p:nvPr>
            <p:ph type="sldNum" sz="quarter" idx="12"/>
          </p:nvPr>
        </p:nvSpPr>
        <p:spPr/>
        <p:txBody>
          <a:bodyPr/>
          <a:lstStyle>
            <a:lvl1pPr defTabSz="685800">
              <a:defRPr/>
            </a:lvl1pPr>
          </a:lstStyle>
          <a:p>
            <a:pPr>
              <a:defRPr/>
            </a:pPr>
            <a:fld id="{C3A82986-1F3D-4261-A550-CAE2B5439191}" type="slidenum">
              <a:rPr lang="en-US"/>
              <a:pPr>
                <a:defRPr/>
              </a:pPr>
              <a:t>‹#›</a:t>
            </a:fld>
            <a:endParaRPr lang="en-US"/>
          </a:p>
        </p:txBody>
      </p:sp>
    </p:spTree>
    <p:extLst>
      <p:ext uri="{BB962C8B-B14F-4D97-AF65-F5344CB8AC3E}">
        <p14:creationId xmlns:p14="http://schemas.microsoft.com/office/powerpoint/2010/main" val="2629646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85800">
              <a:defRPr/>
            </a:lvl1pPr>
          </a:lstStyle>
          <a:p>
            <a:pPr>
              <a:defRPr/>
            </a:pPr>
            <a:r>
              <a:rPr lang="en-US"/>
              <a:t>August 6, 2019</a:t>
            </a:r>
          </a:p>
        </p:txBody>
      </p:sp>
      <p:sp>
        <p:nvSpPr>
          <p:cNvPr id="5" name="Footer Placeholder 4"/>
          <p:cNvSpPr>
            <a:spLocks noGrp="1"/>
          </p:cNvSpPr>
          <p:nvPr>
            <p:ph type="ftr" sz="quarter" idx="11"/>
          </p:nvPr>
        </p:nvSpPr>
        <p:spPr/>
        <p:txBody>
          <a:bodyPr/>
          <a:lstStyle>
            <a:lvl1pPr defTabSz="685800">
              <a:defRPr/>
            </a:lvl1pPr>
          </a:lstStyle>
          <a:p>
            <a:pPr>
              <a:defRPr/>
            </a:pPr>
            <a:r>
              <a:rPr lang="en-US"/>
              <a:t>SaGES 2019</a:t>
            </a:r>
          </a:p>
        </p:txBody>
      </p:sp>
      <p:sp>
        <p:nvSpPr>
          <p:cNvPr id="6" name="Slide Number Placeholder 5"/>
          <p:cNvSpPr>
            <a:spLocks noGrp="1"/>
          </p:cNvSpPr>
          <p:nvPr>
            <p:ph type="sldNum" sz="quarter" idx="12"/>
          </p:nvPr>
        </p:nvSpPr>
        <p:spPr/>
        <p:txBody>
          <a:bodyPr/>
          <a:lstStyle>
            <a:lvl1pPr defTabSz="685800">
              <a:defRPr/>
            </a:lvl1pPr>
          </a:lstStyle>
          <a:p>
            <a:pPr>
              <a:defRPr/>
            </a:pPr>
            <a:fld id="{9388FFD5-0402-43D6-9F11-6821BFC63D0A}" type="slidenum">
              <a:rPr lang="en-US"/>
              <a:pPr>
                <a:defRPr/>
              </a:pPr>
              <a:t>‹#›</a:t>
            </a:fld>
            <a:endParaRPr lang="en-US"/>
          </a:p>
        </p:txBody>
      </p:sp>
    </p:spTree>
    <p:extLst>
      <p:ext uri="{BB962C8B-B14F-4D97-AF65-F5344CB8AC3E}">
        <p14:creationId xmlns:p14="http://schemas.microsoft.com/office/powerpoint/2010/main" val="3881930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2F74702-A9D2-D142-A2AF-02EB7BC1A7B0}"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4E4B20-A796-8D4A-9790-389DA483B997}" type="slidenum">
              <a:rPr lang="en-US"/>
              <a:pPr>
                <a:defRPr/>
              </a:pPr>
              <a:t>‹#›</a:t>
            </a:fld>
            <a:endParaRPr lang="en-US"/>
          </a:p>
        </p:txBody>
      </p:sp>
    </p:spTree>
    <p:extLst>
      <p:ext uri="{BB962C8B-B14F-4D97-AF65-F5344CB8AC3E}">
        <p14:creationId xmlns:p14="http://schemas.microsoft.com/office/powerpoint/2010/main" val="18482344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2D2E1C5-9BFE-6A49-B726-6C7F6AC4D0D3}"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2D6AEA-48A7-924D-9406-EC6E0EBC20ED}" type="slidenum">
              <a:rPr lang="en-US"/>
              <a:pPr>
                <a:defRPr/>
              </a:pPr>
              <a:t>‹#›</a:t>
            </a:fld>
            <a:endParaRPr lang="en-US"/>
          </a:p>
        </p:txBody>
      </p:sp>
    </p:spTree>
    <p:extLst>
      <p:ext uri="{BB962C8B-B14F-4D97-AF65-F5344CB8AC3E}">
        <p14:creationId xmlns:p14="http://schemas.microsoft.com/office/powerpoint/2010/main" val="886796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6588FAE-7584-1D43-B106-69084F6C3D60}"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719BE7-E39C-5E46-9893-C897A9205CC3}" type="slidenum">
              <a:rPr lang="en-US"/>
              <a:pPr>
                <a:defRPr/>
              </a:pPr>
              <a:t>‹#›</a:t>
            </a:fld>
            <a:endParaRPr lang="en-US"/>
          </a:p>
        </p:txBody>
      </p:sp>
    </p:spTree>
    <p:extLst>
      <p:ext uri="{BB962C8B-B14F-4D97-AF65-F5344CB8AC3E}">
        <p14:creationId xmlns:p14="http://schemas.microsoft.com/office/powerpoint/2010/main" val="10629167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D7422AA-180E-B24C-A2DD-5B797D7B4338}" type="datetimeFigureOut">
              <a:rPr lang="en-US"/>
              <a:pPr>
                <a:defRPr/>
              </a:pPr>
              <a:t>10/13/2021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CE2FD8-6EFB-924A-BBC7-3D9FD8781D78}" type="slidenum">
              <a:rPr lang="en-US"/>
              <a:pPr>
                <a:defRPr/>
              </a:pPr>
              <a:t>‹#›</a:t>
            </a:fld>
            <a:endParaRPr lang="en-US"/>
          </a:p>
        </p:txBody>
      </p:sp>
    </p:spTree>
    <p:extLst>
      <p:ext uri="{BB962C8B-B14F-4D97-AF65-F5344CB8AC3E}">
        <p14:creationId xmlns:p14="http://schemas.microsoft.com/office/powerpoint/2010/main" val="2486716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01537CD-3F2F-1C42-8CC8-D98653E46D5E}" type="datetimeFigureOut">
              <a:rPr lang="en-US"/>
              <a:pPr>
                <a:defRPr/>
              </a:pPr>
              <a:t>10/13/2021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1A7F4B-D849-9949-B056-9EF081A52F4A}" type="slidenum">
              <a:rPr lang="en-US"/>
              <a:pPr>
                <a:defRPr/>
              </a:pPr>
              <a:t>‹#›</a:t>
            </a:fld>
            <a:endParaRPr lang="en-US"/>
          </a:p>
        </p:txBody>
      </p:sp>
    </p:spTree>
    <p:extLst>
      <p:ext uri="{BB962C8B-B14F-4D97-AF65-F5344CB8AC3E}">
        <p14:creationId xmlns:p14="http://schemas.microsoft.com/office/powerpoint/2010/main" val="1244241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443007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AD4A722-2514-2E44-A2D1-75902F2251E6}" type="datetimeFigureOut">
              <a:rPr lang="en-US"/>
              <a:pPr>
                <a:defRPr/>
              </a:pPr>
              <a:t>10/13/2021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BBAD978-2583-3440-BBC6-16DB090D697E}" type="slidenum">
              <a:rPr lang="en-US"/>
              <a:pPr>
                <a:defRPr/>
              </a:pPr>
              <a:t>‹#›</a:t>
            </a:fld>
            <a:endParaRPr lang="en-US"/>
          </a:p>
        </p:txBody>
      </p:sp>
    </p:spTree>
    <p:extLst>
      <p:ext uri="{BB962C8B-B14F-4D97-AF65-F5344CB8AC3E}">
        <p14:creationId xmlns:p14="http://schemas.microsoft.com/office/powerpoint/2010/main" val="2343732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EBC6B44-5FDE-D646-B187-047D5567924B}" type="datetimeFigureOut">
              <a:rPr lang="en-US"/>
              <a:pPr>
                <a:defRPr/>
              </a:pPr>
              <a:t>10/13/2021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BA20699-3253-714E-A86F-ABA98CEE1FD0}" type="slidenum">
              <a:rPr lang="en-US"/>
              <a:pPr>
                <a:defRPr/>
              </a:pPr>
              <a:t>‹#›</a:t>
            </a:fld>
            <a:endParaRPr lang="en-US"/>
          </a:p>
        </p:txBody>
      </p:sp>
    </p:spTree>
    <p:extLst>
      <p:ext uri="{BB962C8B-B14F-4D97-AF65-F5344CB8AC3E}">
        <p14:creationId xmlns:p14="http://schemas.microsoft.com/office/powerpoint/2010/main" val="553242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3AE24F3-D793-8044-A42C-6F67C6B893B3}" type="datetimeFigureOut">
              <a:rPr lang="en-US"/>
              <a:pPr>
                <a:defRPr/>
              </a:pPr>
              <a:t>10/13/2021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5BD730-DC58-6343-A41C-6B3B622DCAE2}" type="slidenum">
              <a:rPr lang="en-US"/>
              <a:pPr>
                <a:defRPr/>
              </a:pPr>
              <a:t>‹#›</a:t>
            </a:fld>
            <a:endParaRPr lang="en-US"/>
          </a:p>
        </p:txBody>
      </p:sp>
    </p:spTree>
    <p:extLst>
      <p:ext uri="{BB962C8B-B14F-4D97-AF65-F5344CB8AC3E}">
        <p14:creationId xmlns:p14="http://schemas.microsoft.com/office/powerpoint/2010/main" val="35871549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5B937D2-7827-8748-9D63-2F251C75A548}" type="datetimeFigureOut">
              <a:rPr lang="en-US"/>
              <a:pPr>
                <a:defRPr/>
              </a:pPr>
              <a:t>10/13/2021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926D73-134C-C842-8671-F7254A6F5140}" type="slidenum">
              <a:rPr lang="en-US"/>
              <a:pPr>
                <a:defRPr/>
              </a:pPr>
              <a:t>‹#›</a:t>
            </a:fld>
            <a:endParaRPr lang="en-US"/>
          </a:p>
        </p:txBody>
      </p:sp>
    </p:spTree>
    <p:extLst>
      <p:ext uri="{BB962C8B-B14F-4D97-AF65-F5344CB8AC3E}">
        <p14:creationId xmlns:p14="http://schemas.microsoft.com/office/powerpoint/2010/main" val="33730418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B2D9D6-2EED-314A-B5A7-B8AA87D0E9E4}"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BAD95F-C4AC-F74C-8843-F1114F98EDBF}" type="slidenum">
              <a:rPr lang="en-US"/>
              <a:pPr>
                <a:defRPr/>
              </a:pPr>
              <a:t>‹#›</a:t>
            </a:fld>
            <a:endParaRPr lang="en-US"/>
          </a:p>
        </p:txBody>
      </p:sp>
    </p:spTree>
    <p:extLst>
      <p:ext uri="{BB962C8B-B14F-4D97-AF65-F5344CB8AC3E}">
        <p14:creationId xmlns:p14="http://schemas.microsoft.com/office/powerpoint/2010/main" val="2490272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30ABBAB-D36F-9146-BB7A-2DB9ADAC5A9C}"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4E9C37-50CC-2640-A8BB-4A084D551221}" type="slidenum">
              <a:rPr lang="en-US"/>
              <a:pPr>
                <a:defRPr/>
              </a:pPr>
              <a:t>‹#›</a:t>
            </a:fld>
            <a:endParaRPr lang="en-US"/>
          </a:p>
        </p:txBody>
      </p:sp>
    </p:spTree>
    <p:extLst>
      <p:ext uri="{BB962C8B-B14F-4D97-AF65-F5344CB8AC3E}">
        <p14:creationId xmlns:p14="http://schemas.microsoft.com/office/powerpoint/2010/main" val="32646537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817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458200" cy="1143000"/>
          </a:xfrm>
        </p:spPr>
        <p:txBody>
          <a:bodyPr/>
          <a:lstStyle/>
          <a:p>
            <a:r>
              <a:rPr lang="en-US"/>
              <a:t>Click to edit Master title style</a:t>
            </a:r>
          </a:p>
        </p:txBody>
      </p:sp>
      <p:sp>
        <p:nvSpPr>
          <p:cNvPr id="3" name="Content Placeholder 2"/>
          <p:cNvSpPr>
            <a:spLocks noGrp="1"/>
          </p:cNvSpPr>
          <p:nvPr>
            <p:ph sz="quarter" idx="1"/>
          </p:nvPr>
        </p:nvSpPr>
        <p:spPr>
          <a:xfrm>
            <a:off x="1219200" y="1905000"/>
            <a:ext cx="3505200" cy="144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1905000"/>
            <a:ext cx="3505200" cy="144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219200" y="3505200"/>
            <a:ext cx="3505200" cy="144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76800" y="3505200"/>
            <a:ext cx="3505200" cy="144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81364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5465608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273917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25592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5937879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10/13/2021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26132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10/13/2021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0165096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10/13/2021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4762243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10/13/2021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545869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10/13/2021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5123873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10/13/2021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4787058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720873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739081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fld id="{9D37ED47-7F1C-4F68-AD33-9153718B876F}" type="datetime1">
              <a:rPr lang="en-US"/>
              <a:pPr>
                <a:defRPr/>
              </a:pPr>
              <a:t>10/13/2021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3237A8D-1B98-463E-B300-2FB9FBC88D00}" type="slidenum">
              <a:rPr lang="en-US" altLang="en-US"/>
              <a:pPr>
                <a:defRPr/>
              </a:pPr>
              <a:t>‹#›</a:t>
            </a:fld>
            <a:endParaRPr lang="en-US" altLang="en-US"/>
          </a:p>
        </p:txBody>
      </p:sp>
    </p:spTree>
    <p:extLst>
      <p:ext uri="{BB962C8B-B14F-4D97-AF65-F5344CB8AC3E}">
        <p14:creationId xmlns:p14="http://schemas.microsoft.com/office/powerpoint/2010/main" val="1436329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1382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549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512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7919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4618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3" r:id="rId12"/>
    <p:sldLayoutId id="2147483854" r:id="rId13"/>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defTabSz="342900" fontAlgn="auto">
              <a:spcBef>
                <a:spcPts val="0"/>
              </a:spcBef>
              <a:spcAft>
                <a:spcPts val="0"/>
              </a:spcAft>
              <a:defRPr sz="900">
                <a:solidFill>
                  <a:prstClr val="black">
                    <a:tint val="75000"/>
                  </a:prstClr>
                </a:solidFill>
                <a:latin typeface="+mn-lt"/>
                <a:ea typeface="+mn-ea"/>
                <a:cs typeface="+mn-cs"/>
              </a:defRPr>
            </a:lvl1pPr>
          </a:lstStyle>
          <a:p>
            <a:pPr>
              <a:defRPr/>
            </a:pPr>
            <a:r>
              <a:rPr lang="en-US"/>
              <a:t>August 6, 2019</a:t>
            </a: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defTabSz="342900" fontAlgn="auto">
              <a:spcBef>
                <a:spcPts val="0"/>
              </a:spcBef>
              <a:spcAft>
                <a:spcPts val="0"/>
              </a:spcAft>
              <a:defRPr sz="900">
                <a:solidFill>
                  <a:prstClr val="black">
                    <a:tint val="75000"/>
                  </a:prstClr>
                </a:solidFill>
                <a:latin typeface="+mn-lt"/>
                <a:ea typeface="+mn-ea"/>
                <a:cs typeface="+mn-cs"/>
              </a:defRPr>
            </a:lvl1pPr>
          </a:lstStyle>
          <a:p>
            <a:pPr>
              <a:defRPr/>
            </a:pPr>
            <a:r>
              <a:rPr lang="en-US"/>
              <a:t>SaGES 2019</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defTabSz="342900" fontAlgn="auto">
              <a:spcBef>
                <a:spcPts val="0"/>
              </a:spcBef>
              <a:spcAft>
                <a:spcPts val="0"/>
              </a:spcAft>
              <a:defRPr sz="900">
                <a:solidFill>
                  <a:prstClr val="black">
                    <a:tint val="75000"/>
                  </a:prstClr>
                </a:solidFill>
                <a:latin typeface="+mn-lt"/>
                <a:ea typeface="+mn-ea"/>
                <a:cs typeface="+mn-cs"/>
              </a:defRPr>
            </a:lvl1pPr>
          </a:lstStyle>
          <a:p>
            <a:pPr>
              <a:defRPr/>
            </a:pPr>
            <a:fld id="{9FD14B67-5B11-4339-9EE3-C1E8D2A75965}" type="slidenum">
              <a:rPr lang="en-US"/>
              <a:pPr>
                <a:defRPr/>
              </a:pPr>
              <a:t>‹#›</a:t>
            </a:fld>
            <a:endParaRPr lang="en-US"/>
          </a:p>
        </p:txBody>
      </p:sp>
    </p:spTree>
    <p:extLst>
      <p:ext uri="{BB962C8B-B14F-4D97-AF65-F5344CB8AC3E}">
        <p14:creationId xmlns:p14="http://schemas.microsoft.com/office/powerpoint/2010/main" val="702952512"/>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hf hdr="0"/>
  <p:txStyles>
    <p:title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5pPr>
      <a:lvl6pPr marL="3429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ＭＳ Ｐゴシック" charset="0"/>
        </a:defRPr>
      </a:lvl1pPr>
      <a:lvl2pPr marL="557213" indent="-214313" algn="l" defTabSz="342900" rtl="0" eaLnBrk="0" fontAlgn="base" hangingPunct="0">
        <a:spcBef>
          <a:spcPct val="20000"/>
        </a:spcBef>
        <a:spcAft>
          <a:spcPct val="0"/>
        </a:spcAft>
        <a:buFont typeface="Arial" charset="0"/>
        <a:buChar char="–"/>
        <a:defRPr sz="2100" kern="1200">
          <a:solidFill>
            <a:schemeClr val="tx1"/>
          </a:solidFill>
          <a:latin typeface="+mn-lt"/>
          <a:ea typeface="MS PGothic" pitchFamily="34" charset="-128"/>
          <a:cs typeface="+mn-cs"/>
        </a:defRPr>
      </a:lvl2pPr>
      <a:lvl3pPr marL="857250" indent="-171450" algn="l" defTabSz="342900" rtl="0" eaLnBrk="0" fontAlgn="base" hangingPunct="0">
        <a:spcBef>
          <a:spcPct val="20000"/>
        </a:spcBef>
        <a:spcAft>
          <a:spcPct val="0"/>
        </a:spcAft>
        <a:buFont typeface="Arial" charset="0"/>
        <a:buChar char="•"/>
        <a:defRPr sz="1800" kern="1200">
          <a:solidFill>
            <a:schemeClr val="tx1"/>
          </a:solidFill>
          <a:latin typeface="+mn-lt"/>
          <a:ea typeface="MS PGothic" pitchFamily="34" charset="-128"/>
          <a:cs typeface="+mn-cs"/>
        </a:defRPr>
      </a:lvl3pPr>
      <a:lvl4pPr marL="12001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MS PGothic" pitchFamily="34" charset="-128"/>
          <a:cs typeface="+mn-cs"/>
        </a:defRPr>
      </a:lvl4pPr>
      <a:lvl5pPr marL="15430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MS PGothic"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6E047118-9D73-D940-849A-E2266DCC4429}" type="datetimeFigureOut">
              <a:rPr lang="en-US"/>
              <a:pPr>
                <a:defRPr/>
              </a:pPr>
              <a:t>10/13/2021</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A489CAA-BEB4-0749-9B3B-E5A1D0F9B1D8}" type="slidenum">
              <a:rPr lang="en-US"/>
              <a:pPr>
                <a:defRPr/>
              </a:pPr>
              <a:t>‹#›</a:t>
            </a:fld>
            <a:endParaRPr lang="en-US"/>
          </a:p>
        </p:txBody>
      </p:sp>
    </p:spTree>
    <p:extLst>
      <p:ext uri="{BB962C8B-B14F-4D97-AF65-F5344CB8AC3E}">
        <p14:creationId xmlns:p14="http://schemas.microsoft.com/office/powerpoint/2010/main" val="3724748587"/>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Lst>
  <p:txStyles>
    <p:titleStyle>
      <a:lvl1pPr algn="ctr" defTabSz="457200" rtl="0" eaLnBrk="1" fontAlgn="base" hangingPunct="1">
        <a:spcBef>
          <a:spcPct val="0"/>
        </a:spcBef>
        <a:spcAft>
          <a:spcPct val="0"/>
        </a:spcAft>
        <a:defRPr sz="2800" kern="1200">
          <a:solidFill>
            <a:schemeClr val="tx2"/>
          </a:solidFill>
          <a:latin typeface="Arial Black"/>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a:buChar char="•"/>
        <a:defRPr sz="2400" kern="1200">
          <a:solidFill>
            <a:schemeClr val="tx2"/>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a:buChar char="•"/>
        <a:defRPr sz="2100" kern="1200">
          <a:solidFill>
            <a:schemeClr val="tx2"/>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a:buChar char="•"/>
        <a:defRPr sz="21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a:buChar char="•"/>
        <a:defRPr sz="1800" kern="1200">
          <a:solidFill>
            <a:schemeClr val="tx2"/>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a:buChar char="•"/>
        <a:defRPr sz="1400" kern="1200">
          <a:solidFill>
            <a:schemeClr val="tx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16A468-B10C-E94D-B4AE-FD48B5E66BC0}" type="datetimeFigureOut">
              <a:rPr lang="en-US" smtClean="0"/>
              <a:t>10/13/2021</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1026194321"/>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40.pn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8.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12.png"/><Relationship Id="rId5" Type="http://schemas.openxmlformats.org/officeDocument/2006/relationships/image" Target="../media/image10.jpe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noaa.maps.arcgis.com/apps/webappviewer/index.html?id=6093dd81e9e94f7a9062e2fe5fb2f7f5"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26.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hyperlink" Target="https://www.ngs.noaa.gov/ADVISORS/"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hyperlink" Target="https://www.iers.org/IERS/EN/DataProducts/ITRF/map/itrfmap.html;jsessionid=47E90579598A19CB6E3FDFFE6E92B668.live1"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jpeg"/><Relationship Id="rId21" Type="http://schemas.openxmlformats.org/officeDocument/2006/relationships/image" Target="../media/image33.PNG"/><Relationship Id="rId7" Type="http://schemas.openxmlformats.org/officeDocument/2006/relationships/image" Target="../media/image19.jpe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7.xml"/><Relationship Id="rId16" Type="http://schemas.openxmlformats.org/officeDocument/2006/relationships/image" Target="../media/image28.PNG"/><Relationship Id="rId20" Type="http://schemas.openxmlformats.org/officeDocument/2006/relationships/image" Target="../media/image32.jfif"/><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hyperlink" Target="http://www.geodesy.noaa.gov/datums/newdatums/NewDatums.shtml" TargetMode="External"/><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Title 1"/>
          <p:cNvSpPr txBox="1">
            <a:spLocks/>
          </p:cNvSpPr>
          <p:nvPr/>
        </p:nvSpPr>
        <p:spPr bwMode="auto">
          <a:xfrm>
            <a:off x="457196" y="1309440"/>
            <a:ext cx="8229600" cy="28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4400" dirty="0">
                <a:solidFill>
                  <a:prstClr val="black"/>
                </a:solidFill>
                <a:latin typeface="Cambria" panose="02040503050406030204" pitchFamily="18" charset="0"/>
                <a:ea typeface="Cambria" panose="02040503050406030204" pitchFamily="18" charset="0"/>
                <a:cs typeface="Times New Roman" pitchFamily="18" charset="0"/>
              </a:rPr>
              <a:t>National Geodetic Survey’s</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Modernization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of</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the National Spatial Reference System (NSRS):</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6" name="TextBox 1"/>
          <p:cNvSpPr txBox="1">
            <a:spLocks noChangeArrowheads="1"/>
          </p:cNvSpPr>
          <p:nvPr/>
        </p:nvSpPr>
        <p:spPr bwMode="auto">
          <a:xfrm>
            <a:off x="218365" y="5136197"/>
            <a:ext cx="870727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Daniel Determan</a:t>
            </a:r>
          </a:p>
          <a:p>
            <a:pPr marL="0" marR="0" lvl="0" indent="0" algn="ctr" defTabSz="457200" rtl="0" eaLnBrk="0" fontAlgn="base" latinLnBrk="0" hangingPunct="0">
              <a:lnSpc>
                <a:spcPct val="100000"/>
              </a:lnSpc>
              <a:spcBef>
                <a:spcPct val="0"/>
              </a:spcBef>
              <a:spcAft>
                <a:spcPct val="0"/>
              </a:spcAft>
              <a:buClrTx/>
              <a:buSzTx/>
              <a:buFontTx/>
              <a:buNone/>
              <a:tabLst/>
              <a:defRPr/>
            </a:pPr>
            <a:r>
              <a:rPr lang="en-GB" sz="2400" dirty="0">
                <a:solidFill>
                  <a:prstClr val="black"/>
                </a:solidFill>
                <a:latin typeface="Cambria" panose="02040503050406030204" pitchFamily="18" charset="0"/>
                <a:ea typeface="Cambria" panose="02040503050406030204" pitchFamily="18" charset="0"/>
              </a:rPr>
              <a:t>Northwest</a:t>
            </a:r>
            <a:r>
              <a:rPr kumimoji="0" lang="en-GB"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Regional Geodetic Advisor (WA, OR, ID)</a:t>
            </a:r>
          </a:p>
          <a:p>
            <a:pPr marL="0" marR="0" lvl="0" indent="0" algn="ctr" defTabSz="457200" rtl="0" eaLnBrk="0" fontAlgn="base" latinLnBrk="0" hangingPunct="0">
              <a:lnSpc>
                <a:spcPct val="100000"/>
              </a:lnSpc>
              <a:spcBef>
                <a:spcPct val="0"/>
              </a:spcBef>
              <a:spcAft>
                <a:spcPct val="0"/>
              </a:spcAft>
              <a:buClrTx/>
              <a:buSzTx/>
              <a:buFontTx/>
              <a:buNone/>
              <a:tabLst/>
              <a:defRPr/>
            </a:pPr>
            <a:r>
              <a:rPr lang="en-GB" sz="2400" dirty="0" err="1">
                <a:solidFill>
                  <a:prstClr val="black"/>
                </a:solidFill>
                <a:latin typeface="Cambria" panose="02040503050406030204" pitchFamily="18" charset="0"/>
                <a:ea typeface="Cambria" panose="02040503050406030204" pitchFamily="18" charset="0"/>
              </a:rPr>
              <a:t>dan.determan</a:t>
            </a:r>
            <a:r>
              <a:rPr kumimoji="0" lang="en-GB"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@noaa.gov</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206-526-6874(o); 202-306-6716(m)</a:t>
            </a:r>
          </a:p>
        </p:txBody>
      </p:sp>
      <p:sp>
        <p:nvSpPr>
          <p:cNvPr id="5" name="Content Placeholder 2"/>
          <p:cNvSpPr txBox="1">
            <a:spLocks/>
          </p:cNvSpPr>
          <p:nvPr/>
        </p:nvSpPr>
        <p:spPr bwMode="auto">
          <a:xfrm>
            <a:off x="218365" y="3850485"/>
            <a:ext cx="8707271" cy="82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lang="en-GB" sz="3200" dirty="0">
                <a:solidFill>
                  <a:srgbClr val="000000"/>
                </a:solidFill>
                <a:latin typeface="Cambria" panose="02040503050406030204" pitchFamily="18" charset="0"/>
                <a:ea typeface="Cambria" panose="02040503050406030204" pitchFamily="18" charset="0"/>
              </a:rPr>
              <a:t> Idaho Geospatial Council Fall Meeting</a:t>
            </a:r>
          </a:p>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lang="en-GB" sz="3200" dirty="0">
                <a:solidFill>
                  <a:srgbClr val="000000"/>
                </a:solidFill>
                <a:latin typeface="Cambria" panose="02040503050406030204" pitchFamily="18" charset="0"/>
                <a:ea typeface="Cambria" panose="02040503050406030204" pitchFamily="18" charset="0"/>
              </a:rPr>
              <a:t>Oct. 13, 2021</a:t>
            </a:r>
            <a:endParaRPr kumimoji="0" lang="en-GB"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27840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7199" y="1718886"/>
            <a:ext cx="2409281" cy="3199210"/>
          </a:xfrm>
          <a:prstGeom prst="rect">
            <a:avLst/>
          </a:prstGeom>
        </p:spPr>
      </p:pic>
      <p:sp>
        <p:nvSpPr>
          <p:cNvPr id="8" name="Title 9"/>
          <p:cNvSpPr txBox="1">
            <a:spLocks/>
          </p:cNvSpPr>
          <p:nvPr/>
        </p:nvSpPr>
        <p:spPr>
          <a:xfrm>
            <a:off x="1462087" y="591121"/>
            <a:ext cx="6196013" cy="881063"/>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r>
              <a:rPr lang="en-US" altLang="en-US" sz="3300" dirty="0">
                <a:solidFill>
                  <a:prstClr val="black"/>
                </a:solidFill>
                <a:latin typeface="Calibri"/>
              </a:rPr>
              <a:t>Modernizing the NSRS</a:t>
            </a:r>
          </a:p>
          <a:p>
            <a:pPr defTabSz="342900"/>
            <a:r>
              <a:rPr lang="en-US" altLang="en-US" sz="1800" dirty="0">
                <a:solidFill>
                  <a:prstClr val="black"/>
                </a:solidFill>
                <a:latin typeface="Calibri"/>
              </a:rPr>
              <a:t>The “blueprint” documents:  Your best source for information</a:t>
            </a:r>
          </a:p>
        </p:txBody>
      </p:sp>
      <p:sp>
        <p:nvSpPr>
          <p:cNvPr id="9" name="TextBox 8"/>
          <p:cNvSpPr txBox="1"/>
          <p:nvPr/>
        </p:nvSpPr>
        <p:spPr>
          <a:xfrm>
            <a:off x="612059" y="5109213"/>
            <a:ext cx="2053768" cy="877163"/>
          </a:xfrm>
          <a:prstGeom prst="rect">
            <a:avLst/>
          </a:prstGeom>
          <a:noFill/>
        </p:spPr>
        <p:txBody>
          <a:bodyPr wrap="none" rtlCol="0">
            <a:spAutoFit/>
          </a:bodyPr>
          <a:lstStyle/>
          <a:p>
            <a:pPr algn="ctr" defTabSz="685800"/>
            <a:r>
              <a:rPr lang="en-US" sz="1350" b="1" dirty="0">
                <a:solidFill>
                  <a:prstClr val="black"/>
                </a:solidFill>
                <a:latin typeface="Arial" charset="0"/>
                <a:ea typeface="MS PGothic" pitchFamily="34" charset="-128"/>
              </a:rPr>
              <a:t>Geometric</a:t>
            </a:r>
            <a:r>
              <a:rPr lang="en-US" sz="1350" dirty="0">
                <a:solidFill>
                  <a:prstClr val="black"/>
                </a:solidFill>
                <a:latin typeface="Arial" charset="0"/>
                <a:ea typeface="MS PGothic" pitchFamily="34" charset="-128"/>
              </a:rPr>
              <a:t>:</a:t>
            </a:r>
          </a:p>
          <a:p>
            <a:pPr algn="ctr" defTabSz="685800"/>
            <a:r>
              <a:rPr lang="en-US" sz="1350" dirty="0">
                <a:solidFill>
                  <a:prstClr val="black"/>
                </a:solidFill>
                <a:latin typeface="Arial" charset="0"/>
                <a:ea typeface="MS PGothic" pitchFamily="34" charset="-128"/>
              </a:rPr>
              <a:t>Sep 2017</a:t>
            </a:r>
          </a:p>
          <a:p>
            <a:pPr algn="ctr" defTabSz="685800"/>
            <a:r>
              <a:rPr lang="en-US" sz="1350" b="1" i="1" dirty="0">
                <a:solidFill>
                  <a:prstClr val="black"/>
                </a:solidFill>
                <a:latin typeface="Arial" charset="0"/>
                <a:ea typeface="MS PGothic" pitchFamily="34" charset="-128"/>
              </a:rPr>
              <a:t>NOAA TR NOS NGS </a:t>
            </a:r>
            <a:r>
              <a:rPr lang="en-US" sz="1350" b="1" i="1" dirty="0">
                <a:solidFill>
                  <a:srgbClr val="FF0000"/>
                </a:solidFill>
                <a:latin typeface="Arial" charset="0"/>
                <a:ea typeface="MS PGothic" pitchFamily="34" charset="-128"/>
              </a:rPr>
              <a:t>62</a:t>
            </a:r>
          </a:p>
          <a:p>
            <a:pPr algn="ctr" defTabSz="685800"/>
            <a:r>
              <a:rPr lang="en-US" sz="1050" dirty="0">
                <a:solidFill>
                  <a:prstClr val="black"/>
                </a:solidFill>
                <a:latin typeface="Arial" charset="0"/>
                <a:ea typeface="MS PGothic" pitchFamily="34" charset="-128"/>
              </a:rPr>
              <a:t>32 pages</a:t>
            </a:r>
          </a:p>
        </p:txBody>
      </p:sp>
      <p:sp>
        <p:nvSpPr>
          <p:cNvPr id="10" name="TextBox 9"/>
          <p:cNvSpPr txBox="1"/>
          <p:nvPr/>
        </p:nvSpPr>
        <p:spPr>
          <a:xfrm>
            <a:off x="3533210" y="5109212"/>
            <a:ext cx="2053768" cy="877163"/>
          </a:xfrm>
          <a:prstGeom prst="rect">
            <a:avLst/>
          </a:prstGeom>
          <a:noFill/>
        </p:spPr>
        <p:txBody>
          <a:bodyPr wrap="none" rtlCol="0">
            <a:spAutoFit/>
          </a:bodyPr>
          <a:lstStyle/>
          <a:p>
            <a:pPr algn="ctr" defTabSz="685800"/>
            <a:r>
              <a:rPr lang="en-US" sz="1350" b="1" dirty="0">
                <a:solidFill>
                  <a:prstClr val="black"/>
                </a:solidFill>
                <a:latin typeface="Arial" charset="0"/>
                <a:ea typeface="MS PGothic" pitchFamily="34" charset="-128"/>
              </a:rPr>
              <a:t>Geopotential</a:t>
            </a:r>
            <a:r>
              <a:rPr lang="en-US" sz="1350" dirty="0">
                <a:solidFill>
                  <a:prstClr val="black"/>
                </a:solidFill>
                <a:latin typeface="Arial" charset="0"/>
                <a:ea typeface="MS PGothic" pitchFamily="34" charset="-128"/>
              </a:rPr>
              <a:t>:</a:t>
            </a:r>
          </a:p>
          <a:p>
            <a:pPr algn="ctr" defTabSz="685800"/>
            <a:r>
              <a:rPr lang="en-US" sz="1350" dirty="0">
                <a:solidFill>
                  <a:prstClr val="black"/>
                </a:solidFill>
                <a:latin typeface="Arial" charset="0"/>
                <a:ea typeface="MS PGothic" pitchFamily="34" charset="-128"/>
              </a:rPr>
              <a:t>Nov 2017</a:t>
            </a:r>
          </a:p>
          <a:p>
            <a:pPr algn="ctr" defTabSz="685800"/>
            <a:r>
              <a:rPr lang="en-US" sz="1350" b="1" i="1" dirty="0">
                <a:solidFill>
                  <a:prstClr val="black"/>
                </a:solidFill>
                <a:latin typeface="Arial" charset="0"/>
                <a:ea typeface="MS PGothic" pitchFamily="34" charset="-128"/>
              </a:rPr>
              <a:t>NOAA TR NOS NGS </a:t>
            </a:r>
            <a:r>
              <a:rPr lang="en-US" sz="1350" b="1" i="1" dirty="0">
                <a:solidFill>
                  <a:srgbClr val="FF0000"/>
                </a:solidFill>
                <a:latin typeface="Arial" charset="0"/>
                <a:ea typeface="MS PGothic" pitchFamily="34" charset="-128"/>
              </a:rPr>
              <a:t>64</a:t>
            </a:r>
          </a:p>
          <a:p>
            <a:pPr algn="ctr" defTabSz="685800"/>
            <a:r>
              <a:rPr lang="en-US" sz="1050" dirty="0">
                <a:solidFill>
                  <a:prstClr val="black"/>
                </a:solidFill>
                <a:latin typeface="Arial" charset="0"/>
                <a:ea typeface="MS PGothic" pitchFamily="34" charset="-128"/>
              </a:rPr>
              <a:t>41 pages</a:t>
            </a:r>
          </a:p>
        </p:txBody>
      </p:sp>
      <p:sp>
        <p:nvSpPr>
          <p:cNvPr id="11" name="TextBox 10"/>
          <p:cNvSpPr txBox="1"/>
          <p:nvPr/>
        </p:nvSpPr>
        <p:spPr>
          <a:xfrm>
            <a:off x="5989729" y="5109212"/>
            <a:ext cx="2964866" cy="877163"/>
          </a:xfrm>
          <a:prstGeom prst="rect">
            <a:avLst/>
          </a:prstGeom>
          <a:noFill/>
        </p:spPr>
        <p:txBody>
          <a:bodyPr wrap="square" rtlCol="0">
            <a:spAutoFit/>
          </a:bodyPr>
          <a:lstStyle/>
          <a:p>
            <a:pPr algn="ctr" defTabSz="685800"/>
            <a:r>
              <a:rPr lang="en-US" sz="1350" b="1" dirty="0">
                <a:solidFill>
                  <a:prstClr val="black"/>
                </a:solidFill>
                <a:latin typeface="Arial" charset="0"/>
                <a:ea typeface="MS PGothic" pitchFamily="34" charset="-128"/>
              </a:rPr>
              <a:t>Working in the modernized NSRS:</a:t>
            </a:r>
          </a:p>
          <a:p>
            <a:pPr algn="ctr" defTabSz="685800"/>
            <a:r>
              <a:rPr lang="en-US" sz="1350" dirty="0">
                <a:solidFill>
                  <a:prstClr val="black"/>
                </a:solidFill>
                <a:latin typeface="Arial" charset="0"/>
                <a:ea typeface="MS PGothic" pitchFamily="34" charset="-128"/>
              </a:rPr>
              <a:t>July 2019</a:t>
            </a:r>
          </a:p>
          <a:p>
            <a:pPr algn="ctr" defTabSz="685800"/>
            <a:r>
              <a:rPr lang="en-US" sz="1350" b="1" i="1" dirty="0">
                <a:solidFill>
                  <a:prstClr val="black"/>
                </a:solidFill>
                <a:latin typeface="Arial" charset="0"/>
                <a:ea typeface="MS PGothic" pitchFamily="34" charset="-128"/>
              </a:rPr>
              <a:t>NOAA TR NOS NGS </a:t>
            </a:r>
            <a:r>
              <a:rPr lang="en-US" sz="1350" b="1" i="1" dirty="0">
                <a:solidFill>
                  <a:srgbClr val="FF0000"/>
                </a:solidFill>
                <a:latin typeface="Arial" charset="0"/>
                <a:ea typeface="MS PGothic" pitchFamily="34" charset="-128"/>
              </a:rPr>
              <a:t>67</a:t>
            </a:r>
          </a:p>
          <a:p>
            <a:pPr algn="ctr" defTabSz="685800"/>
            <a:r>
              <a:rPr lang="en-US" sz="1050" dirty="0">
                <a:solidFill>
                  <a:prstClr val="black"/>
                </a:solidFill>
                <a:latin typeface="Arial" charset="0"/>
                <a:ea typeface="MS PGothic" pitchFamily="34" charset="-128"/>
              </a:rPr>
              <a:t>77 pages</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6529" y="1737174"/>
            <a:ext cx="2409282" cy="3185983"/>
          </a:xfrm>
          <a:prstGeom prst="rect">
            <a:avLst/>
          </a:prstGeom>
        </p:spPr>
      </p:pic>
      <p:pic>
        <p:nvPicPr>
          <p:cNvPr id="7" name="Picture 6"/>
          <p:cNvPicPr>
            <a:picLocks noChangeAspect="1"/>
          </p:cNvPicPr>
          <p:nvPr/>
        </p:nvPicPr>
        <p:blipFill>
          <a:blip r:embed="rId5"/>
          <a:stretch>
            <a:fillRect/>
          </a:stretch>
        </p:blipFill>
        <p:spPr>
          <a:xfrm>
            <a:off x="6277518" y="1733478"/>
            <a:ext cx="2409282" cy="3181297"/>
          </a:xfrm>
          <a:prstGeom prst="rect">
            <a:avLst/>
          </a:prstGeom>
        </p:spPr>
      </p:pic>
    </p:spTree>
    <p:extLst>
      <p:ext uri="{BB962C8B-B14F-4D97-AF65-F5344CB8AC3E}">
        <p14:creationId xmlns:p14="http://schemas.microsoft.com/office/powerpoint/2010/main" val="1858771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0" y="366359"/>
            <a:ext cx="9144000" cy="4449081"/>
          </a:xfrm>
          <a:prstGeom prst="rect">
            <a:avLst/>
          </a:prstGeom>
        </p:spPr>
        <p:txBody>
          <a:bodyPr vert="horz" wrap="square" lIns="0" tIns="16933" rIns="0" bIns="0" rtlCol="0">
            <a:spAutoFit/>
          </a:bodyPr>
          <a:lstStyle/>
          <a:p>
            <a:pPr marL="16933" algn="ctr">
              <a:buSzPct val="159375"/>
              <a:tabLst>
                <a:tab pos="397077" algn="l"/>
                <a:tab pos="397923" algn="l"/>
              </a:tabLst>
            </a:pPr>
            <a:r>
              <a:rPr lang="en-US" sz="5000" b="1" dirty="0">
                <a:uFill>
                  <a:solidFill>
                    <a:srgbClr val="1F497D"/>
                  </a:solidFill>
                </a:uFill>
                <a:latin typeface="Cambria" panose="02040503050406030204" pitchFamily="18" charset="0"/>
                <a:cs typeface="Arial"/>
              </a:rPr>
              <a:t>Two Major Components of Modernized NSRS</a:t>
            </a:r>
            <a:endParaRPr lang="en-US" sz="5000" b="1" spc="-7" dirty="0">
              <a:uFill>
                <a:solidFill>
                  <a:srgbClr val="1F497D"/>
                </a:solidFill>
              </a:uFill>
              <a:latin typeface="Cambria" panose="02040503050406030204" pitchFamily="18" charset="0"/>
              <a:cs typeface="Arial"/>
            </a:endParaRPr>
          </a:p>
          <a:p>
            <a:pPr marL="465138" algn="ctr">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465138" algn="ctr">
              <a:buSzPct val="159375"/>
              <a:tabLst>
                <a:tab pos="397077" algn="l"/>
                <a:tab pos="397923" algn="l"/>
              </a:tabLst>
            </a:pPr>
            <a:r>
              <a:rPr lang="en-US" sz="4800" b="1" spc="-20" dirty="0">
                <a:solidFill>
                  <a:srgbClr val="C00000"/>
                </a:solidFill>
                <a:uFill>
                  <a:solidFill>
                    <a:srgbClr val="C00000"/>
                  </a:solidFill>
                </a:uFill>
                <a:latin typeface="Cambria" panose="02040503050406030204" pitchFamily="18" charset="0"/>
                <a:cs typeface="Arial Black"/>
              </a:rPr>
              <a:t>Geometric (</a:t>
            </a:r>
            <a:r>
              <a:rPr lang="en-US" sz="4800" b="1" spc="-20" dirty="0" err="1">
                <a:solidFill>
                  <a:srgbClr val="C00000"/>
                </a:solidFill>
                <a:uFill>
                  <a:solidFill>
                    <a:srgbClr val="C00000"/>
                  </a:solidFill>
                </a:uFill>
                <a:latin typeface="Cambria" panose="02040503050406030204" pitchFamily="18" charset="0"/>
                <a:cs typeface="Arial Black"/>
              </a:rPr>
              <a:t>LLh</a:t>
            </a:r>
            <a:r>
              <a:rPr lang="en-US" sz="4800" b="1" spc="-20" dirty="0">
                <a:solidFill>
                  <a:srgbClr val="C00000"/>
                </a:solidFill>
                <a:uFill>
                  <a:solidFill>
                    <a:srgbClr val="C00000"/>
                  </a:solidFill>
                </a:uFill>
                <a:latin typeface="Cambria" panose="02040503050406030204" pitchFamily="18" charset="0"/>
                <a:cs typeface="Arial Black"/>
              </a:rPr>
              <a:t>)</a:t>
            </a:r>
          </a:p>
          <a:p>
            <a:pPr marL="465138" algn="ctr">
              <a:buSzPct val="159375"/>
              <a:tabLst>
                <a:tab pos="397077" algn="l"/>
                <a:tab pos="397923" algn="l"/>
              </a:tabLst>
            </a:pPr>
            <a:endParaRPr lang="en-US" sz="4800" b="1" spc="-20" dirty="0">
              <a:solidFill>
                <a:srgbClr val="C00000"/>
              </a:solidFill>
              <a:uFill>
                <a:solidFill>
                  <a:srgbClr val="C00000"/>
                </a:solidFill>
              </a:uFill>
              <a:latin typeface="Cambria" panose="02040503050406030204" pitchFamily="18" charset="0"/>
              <a:cs typeface="Arial Black"/>
            </a:endParaRPr>
          </a:p>
          <a:p>
            <a:pPr marL="465138" algn="ctr">
              <a:buSzPct val="159375"/>
              <a:tabLst>
                <a:tab pos="397077" algn="l"/>
                <a:tab pos="397923" algn="l"/>
              </a:tabLst>
            </a:pPr>
            <a:r>
              <a:rPr lang="en-US" sz="4800" b="1" spc="-20" dirty="0">
                <a:solidFill>
                  <a:srgbClr val="C00000"/>
                </a:solidFill>
                <a:uFill>
                  <a:solidFill>
                    <a:srgbClr val="C00000"/>
                  </a:solidFill>
                </a:uFill>
                <a:latin typeface="Cambria" panose="02040503050406030204" pitchFamily="18" charset="0"/>
                <a:cs typeface="Arial Black"/>
              </a:rPr>
              <a:t>Geopotential (H)</a:t>
            </a:r>
            <a:endParaRPr sz="4800" dirty="0">
              <a:latin typeface="Cambria" panose="02040503050406030204" pitchFamily="18" charset="0"/>
              <a:cs typeface="Arial Black"/>
            </a:endParaRPr>
          </a:p>
        </p:txBody>
      </p:sp>
    </p:spTree>
    <p:extLst>
      <p:ext uri="{BB962C8B-B14F-4D97-AF65-F5344CB8AC3E}">
        <p14:creationId xmlns:p14="http://schemas.microsoft.com/office/powerpoint/2010/main" val="2522101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indent="-514350">
              <a:spcBef>
                <a:spcPts val="133"/>
              </a:spcBef>
              <a:buFont typeface="+mj-lt"/>
              <a:buAutoNum type="arabicPeriod"/>
              <a:tabLst>
                <a:tab pos="473275" algn="l"/>
                <a:tab pos="474121" algn="l"/>
              </a:tabLst>
            </a:pPr>
            <a:r>
              <a:rPr lang="en-US" sz="3200" spc="-7" dirty="0">
                <a:latin typeface="Cambria" panose="02040503050406030204" pitchFamily="18" charset="0"/>
                <a:ea typeface="Cambria" panose="02040503050406030204" pitchFamily="18" charset="0"/>
                <a:cs typeface="Calibri"/>
              </a:rPr>
              <a:t>develop </a:t>
            </a:r>
            <a:r>
              <a:rPr lang="en-US" sz="3200" u="sng" dirty="0">
                <a:latin typeface="Cambria" panose="02040503050406030204" pitchFamily="18" charset="0"/>
                <a:ea typeface="Cambria" panose="02040503050406030204" pitchFamily="18" charset="0"/>
                <a:cs typeface="Calibri"/>
              </a:rPr>
              <a:t>four</a:t>
            </a:r>
            <a:r>
              <a:rPr sz="3200" u="sng" dirty="0">
                <a:latin typeface="Cambria" panose="02040503050406030204" pitchFamily="18" charset="0"/>
                <a:ea typeface="Cambria" panose="02040503050406030204" pitchFamily="18" charset="0"/>
                <a:cs typeface="Calibri"/>
              </a:rPr>
              <a:t> </a:t>
            </a:r>
            <a:r>
              <a:rPr lang="en-US" sz="3200" u="sng" dirty="0">
                <a:latin typeface="Cambria" panose="02040503050406030204" pitchFamily="18" charset="0"/>
                <a:ea typeface="Cambria" panose="02040503050406030204" pitchFamily="18" charset="0"/>
                <a:cs typeface="Calibri"/>
              </a:rPr>
              <a:t>"</a:t>
            </a:r>
            <a:r>
              <a:rPr sz="3200" u="sng" spc="-13" dirty="0">
                <a:latin typeface="Cambria" panose="02040503050406030204" pitchFamily="18" charset="0"/>
                <a:ea typeface="Cambria" panose="02040503050406030204" pitchFamily="18" charset="0"/>
                <a:cs typeface="Calibri"/>
              </a:rPr>
              <a:t>plate-fixed</a:t>
            </a:r>
            <a:r>
              <a:rPr lang="en-US" sz="3200" u="sng" spc="-13" dirty="0">
                <a:latin typeface="Cambria" panose="02040503050406030204" pitchFamily="18" charset="0"/>
                <a:ea typeface="Cambria" panose="02040503050406030204" pitchFamily="18" charset="0"/>
                <a:cs typeface="Calibri"/>
              </a:rPr>
              <a:t>" </a:t>
            </a:r>
            <a:r>
              <a:rPr sz="3200" u="sng" spc="-27" dirty="0">
                <a:latin typeface="Cambria" panose="02040503050406030204" pitchFamily="18" charset="0"/>
                <a:ea typeface="Cambria" panose="02040503050406030204" pitchFamily="18" charset="0"/>
                <a:cs typeface="Calibri"/>
              </a:rPr>
              <a:t>reference</a:t>
            </a:r>
            <a:r>
              <a:rPr sz="3200" u="sng" spc="20" dirty="0">
                <a:latin typeface="Cambria" panose="02040503050406030204" pitchFamily="18" charset="0"/>
                <a:ea typeface="Cambria" panose="02040503050406030204" pitchFamily="18" charset="0"/>
                <a:cs typeface="Calibri"/>
              </a:rPr>
              <a:t> </a:t>
            </a:r>
            <a:r>
              <a:rPr sz="3200" u="sng" spc="-20" dirty="0">
                <a:latin typeface="Cambria" panose="02040503050406030204" pitchFamily="18" charset="0"/>
                <a:ea typeface="Cambria" panose="02040503050406030204" pitchFamily="18" charset="0"/>
                <a:cs typeface="Calibri"/>
              </a:rPr>
              <a:t>frames</a:t>
            </a:r>
            <a:endParaRPr sz="3200" u="sng" dirty="0">
              <a:latin typeface="Cambria" panose="02040503050406030204" pitchFamily="18" charset="0"/>
              <a:ea typeface="Cambria" panose="02040503050406030204" pitchFamily="18" charset="0"/>
              <a:cs typeface="Calibri"/>
            </a:endParaRPr>
          </a:p>
          <a:p>
            <a:pPr marL="531282" marR="27093" indent="-514350">
              <a:spcBef>
                <a:spcPts val="2300"/>
              </a:spcBef>
              <a:buFont typeface="+mj-lt"/>
              <a:buAutoNum type="arabicPeriod"/>
              <a:tabLst>
                <a:tab pos="473275" algn="l"/>
                <a:tab pos="474121" algn="l"/>
              </a:tabLst>
            </a:pPr>
            <a:r>
              <a:rPr sz="3200" spc="-20" dirty="0">
                <a:latin typeface="Cambria" panose="02040503050406030204" pitchFamily="18" charset="0"/>
                <a:ea typeface="Cambria" panose="02040503050406030204" pitchFamily="18" charset="0"/>
                <a:cs typeface="Calibri"/>
              </a:rPr>
              <a:t>remove </a:t>
            </a:r>
            <a:r>
              <a:rPr sz="3200" u="sng" spc="-13" dirty="0">
                <a:latin typeface="Cambria" panose="02040503050406030204" pitchFamily="18" charset="0"/>
                <a:ea typeface="Cambria" panose="02040503050406030204" pitchFamily="18" charset="0"/>
                <a:cs typeface="Calibri"/>
              </a:rPr>
              <a:t>non-geocentricity </a:t>
            </a:r>
            <a:r>
              <a:rPr sz="3200" u="sng" spc="-7" dirty="0">
                <a:latin typeface="Cambria" panose="02040503050406030204" pitchFamily="18" charset="0"/>
                <a:ea typeface="Cambria" panose="02040503050406030204" pitchFamily="18" charset="0"/>
                <a:cs typeface="Calibri"/>
              </a:rPr>
              <a:t>of NAD</a:t>
            </a:r>
            <a:r>
              <a:rPr sz="3200" u="sng" dirty="0">
                <a:latin typeface="Cambria" panose="02040503050406030204" pitchFamily="18" charset="0"/>
                <a:ea typeface="Cambria" panose="02040503050406030204" pitchFamily="18" charset="0"/>
                <a:cs typeface="Calibri"/>
              </a:rPr>
              <a:t>83</a:t>
            </a:r>
            <a:endParaRPr sz="3200" dirty="0">
              <a:latin typeface="Cambria" panose="02040503050406030204" pitchFamily="18" charset="0"/>
              <a:ea typeface="Cambria" panose="02040503050406030204" pitchFamily="18" charset="0"/>
              <a:cs typeface="Calibri"/>
            </a:endParaRPr>
          </a:p>
          <a:p>
            <a:pPr marL="531282" indent="-514350">
              <a:spcBef>
                <a:spcPts val="2053"/>
              </a:spcBef>
              <a:buFont typeface="+mj-lt"/>
              <a:buAutoNum type="arabicPeriod"/>
              <a:tabLst>
                <a:tab pos="473275" algn="l"/>
                <a:tab pos="474121" algn="l"/>
              </a:tabLst>
            </a:pPr>
            <a:r>
              <a:rPr lang="en-US" sz="3200" spc="-13" dirty="0">
                <a:latin typeface="Cambria" panose="02040503050406030204" pitchFamily="18" charset="0"/>
                <a:ea typeface="Cambria" panose="02040503050406030204" pitchFamily="18" charset="0"/>
                <a:cs typeface="Calibri"/>
              </a:rPr>
              <a:t>align</a:t>
            </a:r>
            <a:r>
              <a:rPr sz="3200" spc="-13" dirty="0">
                <a:latin typeface="Cambria" panose="02040503050406030204" pitchFamily="18" charset="0"/>
                <a:ea typeface="Cambria" panose="02040503050406030204" pitchFamily="18" charset="0"/>
                <a:cs typeface="Calibri"/>
              </a:rPr>
              <a:t> </a:t>
            </a:r>
            <a:r>
              <a:rPr sz="3200" spc="-20" dirty="0">
                <a:latin typeface="Cambria" panose="02040503050406030204" pitchFamily="18" charset="0"/>
                <a:ea typeface="Cambria" panose="02040503050406030204" pitchFamily="18" charset="0"/>
                <a:cs typeface="Calibri"/>
              </a:rPr>
              <a:t>to </a:t>
            </a:r>
            <a:r>
              <a:rPr sz="3200" u="sng" spc="-7" dirty="0">
                <a:latin typeface="Cambria" panose="02040503050406030204" pitchFamily="18" charset="0"/>
                <a:ea typeface="Cambria" panose="02040503050406030204" pitchFamily="18" charset="0"/>
                <a:cs typeface="Calibri"/>
              </a:rPr>
              <a:t>I</a:t>
            </a:r>
            <a:r>
              <a:rPr lang="en-US" sz="3200" u="sng" spc="-7" dirty="0">
                <a:latin typeface="Cambria" panose="02040503050406030204" pitchFamily="18" charset="0"/>
                <a:ea typeface="Cambria" panose="02040503050406030204" pitchFamily="18" charset="0"/>
                <a:cs typeface="Calibri"/>
              </a:rPr>
              <a:t>TRF20</a:t>
            </a:r>
            <a:r>
              <a:rPr sz="3200" u="sng" spc="-7" dirty="0">
                <a:latin typeface="Cambria" panose="02040503050406030204" pitchFamily="18" charset="0"/>
                <a:ea typeface="Cambria" panose="02040503050406030204" pitchFamily="18" charset="0"/>
                <a:cs typeface="Calibri"/>
              </a:rPr>
              <a:t>14 </a:t>
            </a:r>
            <a:r>
              <a:rPr sz="3200" u="sng" spc="-20" dirty="0">
                <a:latin typeface="Cambria" panose="02040503050406030204" pitchFamily="18" charset="0"/>
                <a:ea typeface="Cambria" panose="02040503050406030204" pitchFamily="18" charset="0"/>
                <a:cs typeface="Calibri"/>
              </a:rPr>
              <a:t>at</a:t>
            </a:r>
            <a:r>
              <a:rPr lang="en-US" sz="3200" u="sng" spc="-20" dirty="0">
                <a:latin typeface="Cambria" panose="02040503050406030204" pitchFamily="18" charset="0"/>
                <a:ea typeface="Cambria" panose="02040503050406030204" pitchFamily="18" charset="0"/>
                <a:cs typeface="Calibri"/>
              </a:rPr>
              <a:t> epoch</a:t>
            </a:r>
            <a:r>
              <a:rPr sz="3200" u="sng" spc="-20" dirty="0">
                <a:latin typeface="Cambria" panose="02040503050406030204" pitchFamily="18" charset="0"/>
                <a:ea typeface="Cambria" panose="02040503050406030204" pitchFamily="18" charset="0"/>
                <a:cs typeface="Calibri"/>
              </a:rPr>
              <a:t> </a:t>
            </a:r>
            <a:r>
              <a:rPr sz="3200" u="sng" spc="-7" dirty="0">
                <a:latin typeface="Cambria" panose="02040503050406030204" pitchFamily="18" charset="0"/>
                <a:ea typeface="Cambria" panose="02040503050406030204" pitchFamily="18" charset="0"/>
                <a:cs typeface="Calibri"/>
              </a:rPr>
              <a:t>2020.00</a:t>
            </a:r>
            <a:endParaRPr lang="en-US" sz="3200" u="sng" dirty="0">
              <a:latin typeface="Cambria" panose="02040503050406030204" pitchFamily="18" charset="0"/>
              <a:ea typeface="Cambria" panose="02040503050406030204" pitchFamily="18" charset="0"/>
              <a:cs typeface="Calibri"/>
            </a:endParaRPr>
          </a:p>
          <a:p>
            <a:pPr marL="531282" marR="713722" indent="-514350">
              <a:spcBef>
                <a:spcPts val="2047"/>
              </a:spcBef>
              <a:buFont typeface="+mj-lt"/>
              <a:buAutoNum type="arabicPeriod"/>
              <a:tabLst>
                <a:tab pos="473075" algn="l"/>
                <a:tab pos="473075" algn="l"/>
              </a:tabLst>
            </a:pPr>
            <a:r>
              <a:rPr lang="en-US" sz="3200" spc="-20" dirty="0">
                <a:latin typeface="Cambria" panose="02040503050406030204" pitchFamily="18" charset="0"/>
                <a:ea typeface="Cambria" panose="02040503050406030204" pitchFamily="18" charset="0"/>
                <a:cs typeface="Calibri"/>
              </a:rPr>
              <a:t>remove </a:t>
            </a:r>
            <a:r>
              <a:rPr lang="en-US" sz="3200" spc="-13" dirty="0">
                <a:latin typeface="Cambria" panose="02040503050406030204" pitchFamily="18" charset="0"/>
                <a:ea typeface="Cambria" panose="02040503050406030204" pitchFamily="18" charset="0"/>
                <a:cs typeface="Calibri"/>
              </a:rPr>
              <a:t>most </a:t>
            </a:r>
            <a:r>
              <a:rPr lang="en-US" sz="3200" spc="-7" dirty="0">
                <a:latin typeface="Cambria" panose="02040503050406030204" pitchFamily="18" charset="0"/>
                <a:ea typeface="Cambria" panose="02040503050406030204" pitchFamily="18" charset="0"/>
                <a:cs typeface="Calibri"/>
              </a:rPr>
              <a:t>of </a:t>
            </a:r>
            <a:r>
              <a:rPr lang="en-US" sz="3200" spc="-13" dirty="0">
                <a:latin typeface="Cambria" panose="02040503050406030204" pitchFamily="18" charset="0"/>
                <a:ea typeface="Cambria" panose="02040503050406030204" pitchFamily="18" charset="0"/>
                <a:cs typeface="Calibri"/>
              </a:rPr>
              <a:t>tectonic </a:t>
            </a:r>
            <a:r>
              <a:rPr lang="en-US" sz="3200" spc="-20" dirty="0">
                <a:latin typeface="Cambria" panose="02040503050406030204" pitchFamily="18" charset="0"/>
                <a:ea typeface="Cambria" panose="02040503050406030204" pitchFamily="18" charset="0"/>
                <a:cs typeface="Calibri"/>
              </a:rPr>
              <a:t>plate rotation from </a:t>
            </a:r>
            <a:r>
              <a:rPr lang="en-US" sz="3200" spc="-7" dirty="0">
                <a:latin typeface="Cambria" panose="02040503050406030204" pitchFamily="18" charset="0"/>
                <a:ea typeface="Cambria" panose="02040503050406030204" pitchFamily="18" charset="0"/>
                <a:cs typeface="Calibri"/>
              </a:rPr>
              <a:t>ITRF2014 via </a:t>
            </a:r>
            <a:r>
              <a:rPr lang="en-US" sz="3200" u="sng" spc="-7" dirty="0">
                <a:uFill>
                  <a:solidFill>
                    <a:srgbClr val="000000"/>
                  </a:solidFill>
                </a:uFill>
                <a:latin typeface="Cambria" panose="02040503050406030204" pitchFamily="18" charset="0"/>
                <a:ea typeface="Cambria" panose="02040503050406030204" pitchFamily="18" charset="0"/>
                <a:cs typeface="Calibri"/>
              </a:rPr>
              <a:t>Euler</a:t>
            </a:r>
            <a:r>
              <a:rPr lang="en-US" sz="3200" u="sng" dirty="0">
                <a:uFill>
                  <a:solidFill>
                    <a:srgbClr val="000000"/>
                  </a:solidFill>
                </a:uFill>
                <a:latin typeface="Cambria" panose="02040503050406030204" pitchFamily="18" charset="0"/>
                <a:ea typeface="Cambria" panose="02040503050406030204" pitchFamily="18" charset="0"/>
                <a:cs typeface="Calibri"/>
              </a:rPr>
              <a:t> </a:t>
            </a:r>
            <a:r>
              <a:rPr lang="en-US" sz="3200" u="sng" spc="-20" dirty="0">
                <a:uFill>
                  <a:solidFill>
                    <a:srgbClr val="000000"/>
                  </a:solidFill>
                </a:uFill>
                <a:latin typeface="Cambria" panose="02040503050406030204" pitchFamily="18" charset="0"/>
                <a:ea typeface="Cambria" panose="02040503050406030204" pitchFamily="18" charset="0"/>
                <a:cs typeface="Calibri"/>
              </a:rPr>
              <a:t>Pole Parameters</a:t>
            </a:r>
            <a:endParaRPr lang="en-US" sz="3200" spc="-20" dirty="0">
              <a:uFill>
                <a:solidFill>
                  <a:srgbClr val="000000"/>
                </a:solidFill>
              </a:uFill>
              <a:latin typeface="Cambria" panose="02040503050406030204" pitchFamily="18" charset="0"/>
              <a:ea typeface="Cambria" panose="02040503050406030204" pitchFamily="18" charset="0"/>
              <a:cs typeface="Calibri"/>
            </a:endParaRPr>
          </a:p>
          <a:p>
            <a:pPr marL="16932" marR="713722">
              <a:spcBef>
                <a:spcPts val="0"/>
              </a:spcBef>
              <a:tabLst>
                <a:tab pos="473075" algn="l"/>
                <a:tab pos="473075" algn="l"/>
              </a:tabLst>
            </a:pPr>
            <a:r>
              <a:rPr lang="en-US" sz="2800" spc="-20" dirty="0">
                <a:uFill>
                  <a:solidFill>
                    <a:srgbClr val="000000"/>
                  </a:solidFill>
                </a:uFill>
                <a:latin typeface="Cambria" panose="02040503050406030204" pitchFamily="18" charset="0"/>
                <a:ea typeface="Cambria" panose="02040503050406030204" pitchFamily="18" charset="0"/>
                <a:cs typeface="Calibri"/>
              </a:rPr>
              <a:t>			(pronounced: “oiler”)</a:t>
            </a:r>
          </a:p>
          <a:p>
            <a:pPr marL="16932" marR="713722" algn="ctr">
              <a:spcBef>
                <a:spcPts val="3000"/>
              </a:spcBef>
              <a:tabLst>
                <a:tab pos="473275" algn="l"/>
                <a:tab pos="474121" algn="l"/>
                <a:tab pos="6531870" algn="l"/>
              </a:tabLst>
            </a:pP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Shift and Drift…</a:t>
            </a:r>
          </a:p>
        </p:txBody>
      </p:sp>
    </p:spTree>
    <p:extLst>
      <p:ext uri="{BB962C8B-B14F-4D97-AF65-F5344CB8AC3E}">
        <p14:creationId xmlns:p14="http://schemas.microsoft.com/office/powerpoint/2010/main" val="317565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indent="-514350">
              <a:spcBef>
                <a:spcPts val="133"/>
              </a:spcBef>
              <a:buFont typeface="+mj-lt"/>
              <a:buAutoNum type="arabicPeriod"/>
              <a:tabLst>
                <a:tab pos="473275" algn="l"/>
                <a:tab pos="474121" algn="l"/>
              </a:tabLst>
            </a:pPr>
            <a:r>
              <a:rPr lang="en-US" sz="3200" b="1" spc="-7" dirty="0">
                <a:latin typeface="Cambria" panose="02040503050406030204" pitchFamily="18" charset="0"/>
                <a:ea typeface="Cambria" panose="02040503050406030204" pitchFamily="18" charset="0"/>
                <a:cs typeface="Calibri"/>
              </a:rPr>
              <a:t>develop </a:t>
            </a:r>
            <a:r>
              <a:rPr lang="en-US" sz="3200" b="1" u="sng" dirty="0">
                <a:latin typeface="Cambria" panose="02040503050406030204" pitchFamily="18" charset="0"/>
                <a:ea typeface="Cambria" panose="02040503050406030204" pitchFamily="18" charset="0"/>
                <a:cs typeface="Calibri"/>
              </a:rPr>
              <a:t>four</a:t>
            </a:r>
            <a:r>
              <a:rPr sz="3200" b="1" u="sng" dirty="0">
                <a:latin typeface="Cambria" panose="02040503050406030204" pitchFamily="18" charset="0"/>
                <a:ea typeface="Cambria" panose="02040503050406030204" pitchFamily="18" charset="0"/>
                <a:cs typeface="Calibri"/>
              </a:rPr>
              <a:t> </a:t>
            </a:r>
            <a:r>
              <a:rPr lang="en-US" sz="3200" b="1" u="sng" dirty="0">
                <a:latin typeface="Cambria" panose="02040503050406030204" pitchFamily="18" charset="0"/>
                <a:ea typeface="Cambria" panose="02040503050406030204" pitchFamily="18" charset="0"/>
                <a:cs typeface="Calibri"/>
              </a:rPr>
              <a:t>"</a:t>
            </a:r>
            <a:r>
              <a:rPr sz="3200" b="1" u="sng" spc="-13" dirty="0">
                <a:latin typeface="Cambria" panose="02040503050406030204" pitchFamily="18" charset="0"/>
                <a:ea typeface="Cambria" panose="02040503050406030204" pitchFamily="18" charset="0"/>
                <a:cs typeface="Calibri"/>
              </a:rPr>
              <a:t>plate-fixed</a:t>
            </a:r>
            <a:r>
              <a:rPr lang="en-US" sz="3200" b="1" u="sng" spc="-13" dirty="0">
                <a:latin typeface="Cambria" panose="02040503050406030204" pitchFamily="18" charset="0"/>
                <a:ea typeface="Cambria" panose="02040503050406030204" pitchFamily="18" charset="0"/>
                <a:cs typeface="Calibri"/>
              </a:rPr>
              <a:t>" </a:t>
            </a:r>
            <a:r>
              <a:rPr sz="3200" b="1" u="sng" spc="-27" dirty="0">
                <a:latin typeface="Cambria" panose="02040503050406030204" pitchFamily="18" charset="0"/>
                <a:ea typeface="Cambria" panose="02040503050406030204" pitchFamily="18" charset="0"/>
                <a:cs typeface="Calibri"/>
              </a:rPr>
              <a:t>reference</a:t>
            </a:r>
            <a:r>
              <a:rPr sz="3200" b="1" u="sng" spc="20" dirty="0">
                <a:latin typeface="Cambria" panose="02040503050406030204" pitchFamily="18" charset="0"/>
                <a:ea typeface="Cambria" panose="02040503050406030204" pitchFamily="18" charset="0"/>
                <a:cs typeface="Calibri"/>
              </a:rPr>
              <a:t> </a:t>
            </a:r>
            <a:r>
              <a:rPr sz="3200" b="1" u="sng" spc="-20" dirty="0">
                <a:latin typeface="Cambria" panose="02040503050406030204" pitchFamily="18" charset="0"/>
                <a:ea typeface="Cambria" panose="02040503050406030204" pitchFamily="18" charset="0"/>
                <a:cs typeface="Calibri"/>
              </a:rPr>
              <a:t>frames</a:t>
            </a:r>
            <a:endParaRPr sz="3200" b="1" u="sng" dirty="0">
              <a:latin typeface="Cambria" panose="02040503050406030204" pitchFamily="18" charset="0"/>
              <a:ea typeface="Cambria" panose="02040503050406030204" pitchFamily="18" charset="0"/>
              <a:cs typeface="Calibri"/>
            </a:endParaRPr>
          </a:p>
          <a:p>
            <a:pPr marL="531282" marR="27093" indent="-514350">
              <a:spcBef>
                <a:spcPts val="2300"/>
              </a:spcBef>
              <a:buFont typeface="+mj-lt"/>
              <a:buAutoNum type="arabicPeriod"/>
              <a:tabLst>
                <a:tab pos="473275" algn="l"/>
                <a:tab pos="474121" algn="l"/>
              </a:tabLst>
            </a:pPr>
            <a:r>
              <a:rPr sz="3200" spc="-20" dirty="0">
                <a:latin typeface="Cambria" panose="02040503050406030204" pitchFamily="18" charset="0"/>
                <a:ea typeface="Cambria" panose="02040503050406030204" pitchFamily="18" charset="0"/>
                <a:cs typeface="Calibri"/>
              </a:rPr>
              <a:t>remove </a:t>
            </a:r>
            <a:r>
              <a:rPr sz="3200" u="sng" spc="-13" dirty="0">
                <a:latin typeface="Cambria" panose="02040503050406030204" pitchFamily="18" charset="0"/>
                <a:ea typeface="Cambria" panose="02040503050406030204" pitchFamily="18" charset="0"/>
                <a:cs typeface="Calibri"/>
              </a:rPr>
              <a:t>non-geocentricity </a:t>
            </a:r>
            <a:r>
              <a:rPr sz="3200" u="sng" spc="-7" dirty="0">
                <a:latin typeface="Cambria" panose="02040503050406030204" pitchFamily="18" charset="0"/>
                <a:ea typeface="Cambria" panose="02040503050406030204" pitchFamily="18" charset="0"/>
                <a:cs typeface="Calibri"/>
              </a:rPr>
              <a:t>of NAD</a:t>
            </a:r>
            <a:r>
              <a:rPr sz="3200" u="sng" dirty="0">
                <a:latin typeface="Cambria" panose="02040503050406030204" pitchFamily="18" charset="0"/>
                <a:ea typeface="Cambria" panose="02040503050406030204" pitchFamily="18" charset="0"/>
                <a:cs typeface="Calibri"/>
              </a:rPr>
              <a:t>83</a:t>
            </a:r>
            <a:endParaRPr sz="3200" dirty="0">
              <a:latin typeface="Cambria" panose="02040503050406030204" pitchFamily="18" charset="0"/>
              <a:ea typeface="Cambria" panose="02040503050406030204" pitchFamily="18" charset="0"/>
              <a:cs typeface="Calibri"/>
            </a:endParaRPr>
          </a:p>
          <a:p>
            <a:pPr marL="531282" indent="-514350">
              <a:spcBef>
                <a:spcPts val="2053"/>
              </a:spcBef>
              <a:buFont typeface="+mj-lt"/>
              <a:buAutoNum type="arabicPeriod"/>
              <a:tabLst>
                <a:tab pos="473275" algn="l"/>
                <a:tab pos="474121" algn="l"/>
              </a:tabLst>
            </a:pPr>
            <a:r>
              <a:rPr lang="en-US" sz="3200" spc="-13" dirty="0">
                <a:latin typeface="Cambria" panose="02040503050406030204" pitchFamily="18" charset="0"/>
                <a:ea typeface="Cambria" panose="02040503050406030204" pitchFamily="18" charset="0"/>
                <a:cs typeface="Calibri"/>
              </a:rPr>
              <a:t>align</a:t>
            </a:r>
            <a:r>
              <a:rPr sz="3200" spc="-13" dirty="0">
                <a:latin typeface="Cambria" panose="02040503050406030204" pitchFamily="18" charset="0"/>
                <a:ea typeface="Cambria" panose="02040503050406030204" pitchFamily="18" charset="0"/>
                <a:cs typeface="Calibri"/>
              </a:rPr>
              <a:t> </a:t>
            </a:r>
            <a:r>
              <a:rPr sz="3200" spc="-20" dirty="0">
                <a:latin typeface="Cambria" panose="02040503050406030204" pitchFamily="18" charset="0"/>
                <a:ea typeface="Cambria" panose="02040503050406030204" pitchFamily="18" charset="0"/>
                <a:cs typeface="Calibri"/>
              </a:rPr>
              <a:t>to </a:t>
            </a:r>
            <a:r>
              <a:rPr sz="3200" u="sng" spc="-7" dirty="0">
                <a:latin typeface="Cambria" panose="02040503050406030204" pitchFamily="18" charset="0"/>
                <a:ea typeface="Cambria" panose="02040503050406030204" pitchFamily="18" charset="0"/>
                <a:cs typeface="Calibri"/>
              </a:rPr>
              <a:t>I</a:t>
            </a:r>
            <a:r>
              <a:rPr lang="en-US" sz="3200" u="sng" spc="-7" dirty="0">
                <a:latin typeface="Cambria" panose="02040503050406030204" pitchFamily="18" charset="0"/>
                <a:ea typeface="Cambria" panose="02040503050406030204" pitchFamily="18" charset="0"/>
                <a:cs typeface="Calibri"/>
              </a:rPr>
              <a:t>TRF20</a:t>
            </a:r>
            <a:r>
              <a:rPr sz="3200" u="sng" spc="-7" dirty="0">
                <a:latin typeface="Cambria" panose="02040503050406030204" pitchFamily="18" charset="0"/>
                <a:ea typeface="Cambria" panose="02040503050406030204" pitchFamily="18" charset="0"/>
                <a:cs typeface="Calibri"/>
              </a:rPr>
              <a:t>14 </a:t>
            </a:r>
            <a:r>
              <a:rPr sz="3200" u="sng" spc="-20" dirty="0">
                <a:latin typeface="Cambria" panose="02040503050406030204" pitchFamily="18" charset="0"/>
                <a:ea typeface="Cambria" panose="02040503050406030204" pitchFamily="18" charset="0"/>
                <a:cs typeface="Calibri"/>
              </a:rPr>
              <a:t>at</a:t>
            </a:r>
            <a:r>
              <a:rPr lang="en-US" sz="3200" u="sng" spc="-20" dirty="0">
                <a:latin typeface="Cambria" panose="02040503050406030204" pitchFamily="18" charset="0"/>
                <a:ea typeface="Cambria" panose="02040503050406030204" pitchFamily="18" charset="0"/>
                <a:cs typeface="Calibri"/>
              </a:rPr>
              <a:t> epoch</a:t>
            </a:r>
            <a:r>
              <a:rPr sz="3200" u="sng" spc="-20" dirty="0">
                <a:latin typeface="Cambria" panose="02040503050406030204" pitchFamily="18" charset="0"/>
                <a:ea typeface="Cambria" panose="02040503050406030204" pitchFamily="18" charset="0"/>
                <a:cs typeface="Calibri"/>
              </a:rPr>
              <a:t> </a:t>
            </a:r>
            <a:r>
              <a:rPr sz="3200" u="sng" spc="-7" dirty="0">
                <a:latin typeface="Cambria" panose="02040503050406030204" pitchFamily="18" charset="0"/>
                <a:ea typeface="Cambria" panose="02040503050406030204" pitchFamily="18" charset="0"/>
                <a:cs typeface="Calibri"/>
              </a:rPr>
              <a:t>2020.00</a:t>
            </a:r>
            <a:endParaRPr lang="en-US" sz="3200" u="sng" dirty="0">
              <a:latin typeface="Cambria" panose="02040503050406030204" pitchFamily="18" charset="0"/>
              <a:ea typeface="Cambria" panose="02040503050406030204" pitchFamily="18" charset="0"/>
              <a:cs typeface="Calibri"/>
            </a:endParaRPr>
          </a:p>
          <a:p>
            <a:pPr marL="531282" marR="713722" indent="-514350">
              <a:spcBef>
                <a:spcPts val="2047"/>
              </a:spcBef>
              <a:buFont typeface="+mj-lt"/>
              <a:buAutoNum type="arabicPeriod"/>
              <a:tabLst>
                <a:tab pos="473075" algn="l"/>
                <a:tab pos="473075" algn="l"/>
              </a:tabLst>
            </a:pPr>
            <a:r>
              <a:rPr lang="en-US" sz="3200" spc="-20" dirty="0">
                <a:latin typeface="Cambria" panose="02040503050406030204" pitchFamily="18" charset="0"/>
                <a:ea typeface="Cambria" panose="02040503050406030204" pitchFamily="18" charset="0"/>
                <a:cs typeface="Calibri"/>
              </a:rPr>
              <a:t>remove </a:t>
            </a:r>
            <a:r>
              <a:rPr lang="en-US" sz="3200" spc="-13" dirty="0">
                <a:latin typeface="Cambria" panose="02040503050406030204" pitchFamily="18" charset="0"/>
                <a:ea typeface="Cambria" panose="02040503050406030204" pitchFamily="18" charset="0"/>
                <a:cs typeface="Calibri"/>
              </a:rPr>
              <a:t>most </a:t>
            </a:r>
            <a:r>
              <a:rPr lang="en-US" sz="3200" spc="-7" dirty="0">
                <a:latin typeface="Cambria" panose="02040503050406030204" pitchFamily="18" charset="0"/>
                <a:ea typeface="Cambria" panose="02040503050406030204" pitchFamily="18" charset="0"/>
                <a:cs typeface="Calibri"/>
              </a:rPr>
              <a:t>of </a:t>
            </a:r>
            <a:r>
              <a:rPr lang="en-US" sz="3200" spc="-13" dirty="0">
                <a:latin typeface="Cambria" panose="02040503050406030204" pitchFamily="18" charset="0"/>
                <a:ea typeface="Cambria" panose="02040503050406030204" pitchFamily="18" charset="0"/>
                <a:cs typeface="Calibri"/>
              </a:rPr>
              <a:t>tectonic </a:t>
            </a:r>
            <a:r>
              <a:rPr lang="en-US" sz="3200" spc="-20" dirty="0">
                <a:latin typeface="Cambria" panose="02040503050406030204" pitchFamily="18" charset="0"/>
                <a:ea typeface="Cambria" panose="02040503050406030204" pitchFamily="18" charset="0"/>
                <a:cs typeface="Calibri"/>
              </a:rPr>
              <a:t>plate rotation from </a:t>
            </a:r>
            <a:r>
              <a:rPr lang="en-US" sz="3200" spc="-7" dirty="0">
                <a:latin typeface="Cambria" panose="02040503050406030204" pitchFamily="18" charset="0"/>
                <a:ea typeface="Cambria" panose="02040503050406030204" pitchFamily="18" charset="0"/>
                <a:cs typeface="Calibri"/>
              </a:rPr>
              <a:t>ITRF2014 via </a:t>
            </a:r>
            <a:r>
              <a:rPr lang="en-US" sz="3200" u="sng" spc="-7" dirty="0">
                <a:uFill>
                  <a:solidFill>
                    <a:srgbClr val="000000"/>
                  </a:solidFill>
                </a:uFill>
                <a:latin typeface="Cambria" panose="02040503050406030204" pitchFamily="18" charset="0"/>
                <a:ea typeface="Cambria" panose="02040503050406030204" pitchFamily="18" charset="0"/>
                <a:cs typeface="Calibri"/>
              </a:rPr>
              <a:t>Euler</a:t>
            </a:r>
            <a:r>
              <a:rPr lang="en-US" sz="3200" u="sng" dirty="0">
                <a:uFill>
                  <a:solidFill>
                    <a:srgbClr val="000000"/>
                  </a:solidFill>
                </a:uFill>
                <a:latin typeface="Cambria" panose="02040503050406030204" pitchFamily="18" charset="0"/>
                <a:ea typeface="Cambria" panose="02040503050406030204" pitchFamily="18" charset="0"/>
                <a:cs typeface="Calibri"/>
              </a:rPr>
              <a:t> </a:t>
            </a:r>
            <a:r>
              <a:rPr lang="en-US" sz="3200" u="sng" spc="-20" dirty="0">
                <a:uFill>
                  <a:solidFill>
                    <a:srgbClr val="000000"/>
                  </a:solidFill>
                </a:uFill>
                <a:latin typeface="Cambria" panose="02040503050406030204" pitchFamily="18" charset="0"/>
                <a:ea typeface="Cambria" panose="02040503050406030204" pitchFamily="18" charset="0"/>
                <a:cs typeface="Calibri"/>
              </a:rPr>
              <a:t>Pole Parameters</a:t>
            </a:r>
            <a:endParaRPr lang="en-US" sz="3200" spc="-20" dirty="0">
              <a:uFill>
                <a:solidFill>
                  <a:srgbClr val="000000"/>
                </a:solidFill>
              </a:uFill>
              <a:latin typeface="Cambria" panose="02040503050406030204" pitchFamily="18" charset="0"/>
              <a:ea typeface="Cambria" panose="02040503050406030204" pitchFamily="18" charset="0"/>
              <a:cs typeface="Calibri"/>
            </a:endParaRPr>
          </a:p>
          <a:p>
            <a:pPr marL="16932" marR="713722">
              <a:spcBef>
                <a:spcPts val="0"/>
              </a:spcBef>
              <a:tabLst>
                <a:tab pos="473075" algn="l"/>
                <a:tab pos="473075" algn="l"/>
              </a:tabLst>
            </a:pPr>
            <a:r>
              <a:rPr lang="en-US" sz="2800" spc="-20" dirty="0">
                <a:uFill>
                  <a:solidFill>
                    <a:srgbClr val="000000"/>
                  </a:solidFill>
                </a:uFill>
                <a:latin typeface="Cambria" panose="02040503050406030204" pitchFamily="18" charset="0"/>
                <a:ea typeface="Cambria" panose="02040503050406030204" pitchFamily="18" charset="0"/>
                <a:cs typeface="Calibri"/>
              </a:rPr>
              <a:t>			(pronounced: “oiler”)</a:t>
            </a:r>
          </a:p>
          <a:p>
            <a:pPr marL="16932" marR="713722" algn="ctr">
              <a:spcBef>
                <a:spcPts val="3000"/>
              </a:spcBef>
              <a:tabLst>
                <a:tab pos="473275" algn="l"/>
                <a:tab pos="474121" algn="l"/>
                <a:tab pos="6531870" algn="l"/>
              </a:tabLst>
            </a:pP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Shift and Drift…</a:t>
            </a:r>
          </a:p>
        </p:txBody>
      </p:sp>
    </p:spTree>
    <p:extLst>
      <p:ext uri="{BB962C8B-B14F-4D97-AF65-F5344CB8AC3E}">
        <p14:creationId xmlns:p14="http://schemas.microsoft.com/office/powerpoint/2010/main" val="2723169809"/>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97763"/>
            <a:ext cx="9144000" cy="693353"/>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pc="-7" dirty="0">
                <a:latin typeface="Cambria" panose="02040503050406030204" pitchFamily="18" charset="0"/>
                <a:cs typeface="Calibri"/>
              </a:rPr>
              <a:t>Four</a:t>
            </a:r>
            <a:r>
              <a:rPr spc="-7" dirty="0">
                <a:latin typeface="Cambria" panose="02040503050406030204" pitchFamily="18" charset="0"/>
                <a:cs typeface="Calibri"/>
              </a:rPr>
              <a:t> </a:t>
            </a:r>
            <a:r>
              <a:rPr lang="en-US" spc="-7" dirty="0">
                <a:latin typeface="Cambria" panose="02040503050406030204" pitchFamily="18" charset="0"/>
                <a:cs typeface="Calibri"/>
              </a:rPr>
              <a:t>“Plate-Fixed” </a:t>
            </a:r>
            <a:r>
              <a:rPr spc="-47" dirty="0">
                <a:latin typeface="Cambria" panose="02040503050406030204" pitchFamily="18" charset="0"/>
                <a:cs typeface="Calibri"/>
              </a:rPr>
              <a:t>Reference </a:t>
            </a:r>
            <a:r>
              <a:rPr spc="-27" dirty="0">
                <a:latin typeface="Cambria" panose="02040503050406030204" pitchFamily="18" charset="0"/>
                <a:cs typeface="Calibri"/>
              </a:rPr>
              <a:t>Frames</a:t>
            </a:r>
            <a:endParaRPr dirty="0">
              <a:latin typeface="Cambria" panose="02040503050406030204" pitchFamily="18" charset="0"/>
              <a:cs typeface="Calibri"/>
            </a:endParaRPr>
          </a:p>
        </p:txBody>
      </p:sp>
      <p:sp>
        <p:nvSpPr>
          <p:cNvPr id="4" name="object 4"/>
          <p:cNvSpPr txBox="1"/>
          <p:nvPr/>
        </p:nvSpPr>
        <p:spPr>
          <a:xfrm>
            <a:off x="240632" y="1531837"/>
            <a:ext cx="8710864" cy="5225802"/>
          </a:xfrm>
          <a:prstGeom prst="rect">
            <a:avLst/>
          </a:prstGeom>
        </p:spPr>
        <p:txBody>
          <a:bodyPr vert="horz" wrap="square" lIns="0" tIns="16933" rIns="0" bIns="0" rtlCol="0">
            <a:noAutofit/>
          </a:bodyPr>
          <a:lstStyle/>
          <a:p>
            <a:pPr>
              <a:lnSpc>
                <a:spcPts val="2533"/>
              </a:lnSpc>
              <a:spcBef>
                <a:spcPts val="600"/>
              </a:spcBef>
              <a:spcAft>
                <a:spcPts val="600"/>
              </a:spcAft>
              <a:buSzPct val="100000"/>
              <a:tabLst>
                <a:tab pos="397077" algn="l"/>
                <a:tab pos="397923" algn="l"/>
              </a:tabLst>
            </a:pPr>
            <a:r>
              <a:rPr sz="3000" dirty="0">
                <a:solidFill>
                  <a:srgbClr val="1F497D"/>
                </a:solidFill>
                <a:uFill>
                  <a:solidFill>
                    <a:srgbClr val="1F497D"/>
                  </a:solidFill>
                </a:uFill>
                <a:latin typeface="Cambria" panose="02040503050406030204" pitchFamily="18" charset="0"/>
                <a:cs typeface="Arial"/>
              </a:rPr>
              <a:t>North </a:t>
            </a:r>
            <a:r>
              <a:rPr sz="3000" spc="-7" dirty="0">
                <a:solidFill>
                  <a:srgbClr val="1F497D"/>
                </a:solidFill>
                <a:uFill>
                  <a:solidFill>
                    <a:srgbClr val="1F497D"/>
                  </a:solidFill>
                </a:uFill>
                <a:latin typeface="Cambria" panose="02040503050406030204" pitchFamily="18" charset="0"/>
                <a:cs typeface="Arial"/>
              </a:rPr>
              <a:t>American </a:t>
            </a:r>
            <a:r>
              <a:rPr sz="3000" spc="-20" dirty="0">
                <a:solidFill>
                  <a:srgbClr val="1F497D"/>
                </a:solidFill>
                <a:uFill>
                  <a:solidFill>
                    <a:srgbClr val="1F497D"/>
                  </a:solidFill>
                </a:uFill>
                <a:latin typeface="Cambria" panose="02040503050406030204" pitchFamily="18" charset="0"/>
                <a:cs typeface="Arial"/>
              </a:rPr>
              <a:t>Terrestrial </a:t>
            </a:r>
            <a:r>
              <a:rPr sz="3000" spc="-7" dirty="0">
                <a:solidFill>
                  <a:srgbClr val="1F497D"/>
                </a:solidFill>
                <a:uFill>
                  <a:solidFill>
                    <a:srgbClr val="1F497D"/>
                  </a:solidFill>
                </a:uFill>
                <a:latin typeface="Cambria" panose="02040503050406030204" pitchFamily="18" charset="0"/>
                <a:cs typeface="Arial"/>
              </a:rPr>
              <a:t>Reference Frame of</a:t>
            </a:r>
            <a:r>
              <a:rPr sz="3000" spc="-33" dirty="0">
                <a:solidFill>
                  <a:srgbClr val="1F497D"/>
                </a:solidFill>
                <a:uFill>
                  <a:solidFill>
                    <a:srgbClr val="1F497D"/>
                  </a:solidFill>
                </a:uFill>
                <a:latin typeface="Cambria" panose="02040503050406030204" pitchFamily="18" charset="0"/>
                <a:cs typeface="Arial"/>
              </a:rPr>
              <a:t> </a:t>
            </a:r>
            <a:r>
              <a:rPr sz="3000" spc="-7" dirty="0">
                <a:solidFill>
                  <a:srgbClr val="1F497D"/>
                </a:solidFill>
                <a:uFill>
                  <a:solidFill>
                    <a:srgbClr val="1F497D"/>
                  </a:solidFill>
                </a:uFill>
                <a:latin typeface="Cambria" panose="02040503050406030204" pitchFamily="18" charset="0"/>
                <a:cs typeface="Arial"/>
              </a:rPr>
              <a:t>2022</a:t>
            </a:r>
            <a:endParaRPr sz="3000" dirty="0">
              <a:latin typeface="Cambria" panose="02040503050406030204" pitchFamily="18" charset="0"/>
              <a:cs typeface="Arial"/>
            </a:endParaRPr>
          </a:p>
          <a:p>
            <a:pPr>
              <a:lnSpc>
                <a:spcPts val="2533"/>
              </a:lnSpc>
              <a:spcBef>
                <a:spcPts val="600"/>
              </a:spcBef>
              <a:spcAft>
                <a:spcPts val="600"/>
              </a:spcAft>
            </a:pPr>
            <a:r>
              <a:rPr lang="en-US" sz="3000" spc="-20" dirty="0">
                <a:solidFill>
                  <a:srgbClr val="C00000"/>
                </a:solidFill>
                <a:uFill>
                  <a:solidFill>
                    <a:srgbClr val="C00000"/>
                  </a:solidFill>
                </a:uFill>
                <a:latin typeface="Cambria" panose="02040503050406030204" pitchFamily="18" charset="0"/>
                <a:cs typeface="Arial Black"/>
              </a:rPr>
              <a:t>	</a:t>
            </a:r>
            <a:r>
              <a:rPr sz="3000" spc="-20" dirty="0">
                <a:solidFill>
                  <a:srgbClr val="C00000"/>
                </a:solidFill>
                <a:uFill>
                  <a:solidFill>
                    <a:srgbClr val="C00000"/>
                  </a:solidFill>
                </a:uFill>
                <a:latin typeface="Cambria" panose="02040503050406030204" pitchFamily="18" charset="0"/>
                <a:cs typeface="Arial Black"/>
              </a:rPr>
              <a:t>(NATRF2022)</a:t>
            </a:r>
            <a:endParaRPr lang="en-US" sz="3000" spc="-20" dirty="0">
              <a:solidFill>
                <a:srgbClr val="C00000"/>
              </a:solidFill>
              <a:uFill>
                <a:solidFill>
                  <a:srgbClr val="C00000"/>
                </a:solidFill>
              </a:uFill>
              <a:latin typeface="Cambria" panose="02040503050406030204" pitchFamily="18" charset="0"/>
              <a:cs typeface="Arial Black"/>
            </a:endParaRPr>
          </a:p>
          <a:p>
            <a:pPr marL="514350" indent="-514350">
              <a:lnSpc>
                <a:spcPts val="2533"/>
              </a:lnSpc>
              <a:spcBef>
                <a:spcPts val="600"/>
              </a:spcBef>
              <a:spcAft>
                <a:spcPts val="600"/>
              </a:spcAft>
              <a:buFont typeface="+mj-lt"/>
              <a:buAutoNum type="arabicPeriod"/>
            </a:pPr>
            <a:endParaRPr lang="en-US" sz="3000" spc="-20" dirty="0">
              <a:solidFill>
                <a:srgbClr val="C00000"/>
              </a:solidFill>
              <a:uFill>
                <a:solidFill>
                  <a:srgbClr val="C00000"/>
                </a:solidFill>
              </a:uFill>
              <a:latin typeface="Cambria" panose="02040503050406030204" pitchFamily="18" charset="0"/>
              <a:cs typeface="Arial Black"/>
            </a:endParaRPr>
          </a:p>
          <a:p>
            <a:pPr>
              <a:lnSpc>
                <a:spcPts val="2533"/>
              </a:lnSpc>
              <a:spcBef>
                <a:spcPts val="600"/>
              </a:spcBef>
              <a:spcAft>
                <a:spcPts val="600"/>
              </a:spcAft>
            </a:pPr>
            <a:r>
              <a:rPr sz="3000" spc="-7" dirty="0">
                <a:solidFill>
                  <a:srgbClr val="1F497D"/>
                </a:solidFill>
                <a:latin typeface="Cambria" panose="02040503050406030204" pitchFamily="18" charset="0"/>
                <a:cs typeface="Arial"/>
              </a:rPr>
              <a:t>Pacific </a:t>
            </a:r>
            <a:r>
              <a:rPr sz="3000" spc="-27" dirty="0">
                <a:solidFill>
                  <a:srgbClr val="1F497D"/>
                </a:solidFill>
                <a:latin typeface="Cambria" panose="02040503050406030204" pitchFamily="18" charset="0"/>
                <a:cs typeface="Arial"/>
              </a:rPr>
              <a:t>Terrestrial </a:t>
            </a:r>
            <a:r>
              <a:rPr sz="3000" spc="-7" dirty="0">
                <a:solidFill>
                  <a:srgbClr val="1F497D"/>
                </a:solidFill>
                <a:latin typeface="Cambria" panose="02040503050406030204" pitchFamily="18" charset="0"/>
                <a:cs typeface="Arial"/>
              </a:rPr>
              <a:t>Reference Frame of</a:t>
            </a:r>
            <a:r>
              <a:rPr sz="3000" dirty="0">
                <a:solidFill>
                  <a:srgbClr val="1F497D"/>
                </a:solidFill>
                <a:latin typeface="Cambria" panose="02040503050406030204" pitchFamily="18" charset="0"/>
                <a:cs typeface="Arial"/>
              </a:rPr>
              <a:t> </a:t>
            </a:r>
            <a:r>
              <a:rPr sz="3000" spc="-7" dirty="0">
                <a:solidFill>
                  <a:srgbClr val="1F497D"/>
                </a:solidFill>
                <a:latin typeface="Cambria" panose="02040503050406030204" pitchFamily="18" charset="0"/>
                <a:cs typeface="Arial"/>
              </a:rPr>
              <a:t>2022</a:t>
            </a:r>
            <a:endParaRPr sz="3000" dirty="0">
              <a:latin typeface="Cambria" panose="02040503050406030204" pitchFamily="18" charset="0"/>
              <a:cs typeface="Arial"/>
            </a:endParaRPr>
          </a:p>
          <a:p>
            <a:pPr>
              <a:lnSpc>
                <a:spcPts val="2533"/>
              </a:lnSpc>
              <a:spcBef>
                <a:spcPts val="600"/>
              </a:spcBef>
              <a:spcAft>
                <a:spcPts val="600"/>
              </a:spcAft>
            </a:pPr>
            <a:r>
              <a:rPr lang="en-US" sz="3000" spc="-40" dirty="0">
                <a:solidFill>
                  <a:srgbClr val="C00000"/>
                </a:solidFill>
                <a:latin typeface="Cambria" panose="02040503050406030204" pitchFamily="18" charset="0"/>
                <a:cs typeface="Arial Black"/>
              </a:rPr>
              <a:t>	</a:t>
            </a:r>
            <a:r>
              <a:rPr sz="3000" spc="-40" dirty="0">
                <a:solidFill>
                  <a:srgbClr val="C00000"/>
                </a:solidFill>
                <a:latin typeface="Cambria" panose="02040503050406030204" pitchFamily="18" charset="0"/>
                <a:cs typeface="Arial Black"/>
              </a:rPr>
              <a:t>(PATRF2022)</a:t>
            </a:r>
            <a:endParaRPr lang="en-US" sz="3000" spc="-40" dirty="0">
              <a:solidFill>
                <a:srgbClr val="C00000"/>
              </a:solidFill>
              <a:latin typeface="Cambria" panose="02040503050406030204" pitchFamily="18" charset="0"/>
              <a:cs typeface="Arial Black"/>
            </a:endParaRPr>
          </a:p>
          <a:p>
            <a:pPr marL="514350" indent="-514350">
              <a:lnSpc>
                <a:spcPts val="2533"/>
              </a:lnSpc>
              <a:spcBef>
                <a:spcPts val="600"/>
              </a:spcBef>
              <a:spcAft>
                <a:spcPts val="600"/>
              </a:spcAft>
              <a:buFont typeface="+mj-lt"/>
              <a:buAutoNum type="arabicPeriod"/>
            </a:pPr>
            <a:endParaRPr lang="en-US" sz="3000" spc="-40" dirty="0">
              <a:solidFill>
                <a:srgbClr val="C00000"/>
              </a:solidFill>
              <a:latin typeface="Cambria" panose="02040503050406030204" pitchFamily="18" charset="0"/>
              <a:cs typeface="Arial"/>
            </a:endParaRPr>
          </a:p>
          <a:p>
            <a:pPr>
              <a:lnSpc>
                <a:spcPts val="2533"/>
              </a:lnSpc>
              <a:spcBef>
                <a:spcPts val="600"/>
              </a:spcBef>
              <a:spcAft>
                <a:spcPts val="600"/>
              </a:spcAft>
            </a:pPr>
            <a:r>
              <a:rPr sz="3000" spc="-7" dirty="0">
                <a:solidFill>
                  <a:srgbClr val="1F497D"/>
                </a:solidFill>
                <a:latin typeface="Cambria" panose="02040503050406030204" pitchFamily="18" charset="0"/>
                <a:cs typeface="Arial"/>
              </a:rPr>
              <a:t>Caribbean </a:t>
            </a:r>
            <a:r>
              <a:rPr sz="3000" spc="-27" dirty="0">
                <a:solidFill>
                  <a:srgbClr val="1F497D"/>
                </a:solidFill>
                <a:latin typeface="Cambria" panose="02040503050406030204" pitchFamily="18" charset="0"/>
                <a:cs typeface="Arial"/>
              </a:rPr>
              <a:t>Terrestrial </a:t>
            </a:r>
            <a:r>
              <a:rPr sz="3000" spc="-7" dirty="0">
                <a:solidFill>
                  <a:srgbClr val="1F497D"/>
                </a:solidFill>
                <a:latin typeface="Cambria" panose="02040503050406030204" pitchFamily="18" charset="0"/>
                <a:cs typeface="Arial"/>
              </a:rPr>
              <a:t>Reference Frame of</a:t>
            </a:r>
            <a:r>
              <a:rPr sz="3000" spc="7" dirty="0">
                <a:solidFill>
                  <a:srgbClr val="1F497D"/>
                </a:solidFill>
                <a:latin typeface="Cambria" panose="02040503050406030204" pitchFamily="18" charset="0"/>
                <a:cs typeface="Arial"/>
              </a:rPr>
              <a:t> </a:t>
            </a:r>
            <a:r>
              <a:rPr sz="3000" spc="-7" dirty="0">
                <a:solidFill>
                  <a:srgbClr val="1F497D"/>
                </a:solidFill>
                <a:latin typeface="Cambria" panose="02040503050406030204" pitchFamily="18" charset="0"/>
                <a:cs typeface="Arial"/>
              </a:rPr>
              <a:t>2022</a:t>
            </a:r>
            <a:endParaRPr sz="3000" dirty="0">
              <a:latin typeface="Cambria" panose="02040503050406030204" pitchFamily="18" charset="0"/>
              <a:cs typeface="Arial"/>
            </a:endParaRPr>
          </a:p>
          <a:p>
            <a:pPr>
              <a:lnSpc>
                <a:spcPts val="2533"/>
              </a:lnSpc>
              <a:spcBef>
                <a:spcPts val="600"/>
              </a:spcBef>
              <a:spcAft>
                <a:spcPts val="600"/>
              </a:spcAft>
            </a:pPr>
            <a:r>
              <a:rPr lang="en-US" sz="3000" spc="-20" dirty="0">
                <a:solidFill>
                  <a:srgbClr val="C00000"/>
                </a:solidFill>
                <a:latin typeface="Cambria" panose="02040503050406030204" pitchFamily="18" charset="0"/>
                <a:cs typeface="Arial Black"/>
              </a:rPr>
              <a:t>	</a:t>
            </a:r>
            <a:r>
              <a:rPr sz="3000" spc="-20" dirty="0">
                <a:solidFill>
                  <a:srgbClr val="C00000"/>
                </a:solidFill>
                <a:latin typeface="Cambria" panose="02040503050406030204" pitchFamily="18" charset="0"/>
                <a:cs typeface="Arial Black"/>
              </a:rPr>
              <a:t>(CATRF2022)</a:t>
            </a:r>
            <a:endParaRPr lang="en-US" sz="3000" spc="-20" dirty="0">
              <a:solidFill>
                <a:srgbClr val="C00000"/>
              </a:solidFill>
              <a:latin typeface="Cambria" panose="02040503050406030204" pitchFamily="18" charset="0"/>
              <a:cs typeface="Arial Black"/>
            </a:endParaRPr>
          </a:p>
          <a:p>
            <a:pPr marL="514350" indent="-514350">
              <a:lnSpc>
                <a:spcPts val="2533"/>
              </a:lnSpc>
              <a:spcBef>
                <a:spcPts val="600"/>
              </a:spcBef>
              <a:spcAft>
                <a:spcPts val="600"/>
              </a:spcAft>
              <a:buFont typeface="+mj-lt"/>
              <a:buAutoNum type="arabicPeriod"/>
            </a:pPr>
            <a:endParaRPr lang="en-US" sz="3000" spc="-20" dirty="0">
              <a:solidFill>
                <a:srgbClr val="C00000"/>
              </a:solidFill>
              <a:latin typeface="Cambria" panose="02040503050406030204" pitchFamily="18" charset="0"/>
              <a:cs typeface="Arial"/>
            </a:endParaRPr>
          </a:p>
          <a:p>
            <a:pPr>
              <a:lnSpc>
                <a:spcPts val="2533"/>
              </a:lnSpc>
              <a:spcBef>
                <a:spcPts val="600"/>
              </a:spcBef>
              <a:spcAft>
                <a:spcPts val="600"/>
              </a:spcAft>
            </a:pPr>
            <a:r>
              <a:rPr sz="3000" spc="-7" dirty="0">
                <a:solidFill>
                  <a:srgbClr val="1F497D"/>
                </a:solidFill>
                <a:latin typeface="Cambria" panose="02040503050406030204" pitchFamily="18" charset="0"/>
                <a:cs typeface="Arial"/>
              </a:rPr>
              <a:t>Mariana </a:t>
            </a:r>
            <a:r>
              <a:rPr sz="3000" spc="-27" dirty="0">
                <a:solidFill>
                  <a:srgbClr val="1F497D"/>
                </a:solidFill>
                <a:latin typeface="Cambria" panose="02040503050406030204" pitchFamily="18" charset="0"/>
                <a:cs typeface="Arial"/>
              </a:rPr>
              <a:t>Terrestrial </a:t>
            </a:r>
            <a:r>
              <a:rPr sz="3000" spc="-7" dirty="0">
                <a:solidFill>
                  <a:srgbClr val="1F497D"/>
                </a:solidFill>
                <a:latin typeface="Cambria" panose="02040503050406030204" pitchFamily="18" charset="0"/>
                <a:cs typeface="Arial"/>
              </a:rPr>
              <a:t>Reference Frame</a:t>
            </a:r>
            <a:r>
              <a:rPr sz="3000" dirty="0">
                <a:solidFill>
                  <a:srgbClr val="1F497D"/>
                </a:solidFill>
                <a:latin typeface="Cambria" panose="02040503050406030204" pitchFamily="18" charset="0"/>
                <a:cs typeface="Arial"/>
              </a:rPr>
              <a:t> </a:t>
            </a:r>
            <a:r>
              <a:rPr sz="3000" spc="-7" dirty="0">
                <a:solidFill>
                  <a:srgbClr val="1F497D"/>
                </a:solidFill>
                <a:latin typeface="Cambria" panose="02040503050406030204" pitchFamily="18" charset="0"/>
                <a:cs typeface="Arial"/>
              </a:rPr>
              <a:t>of</a:t>
            </a:r>
            <a:r>
              <a:rPr lang="en-US" sz="3000" spc="-7" dirty="0">
                <a:solidFill>
                  <a:srgbClr val="1F497D"/>
                </a:solidFill>
                <a:latin typeface="Cambria" panose="02040503050406030204" pitchFamily="18" charset="0"/>
                <a:cs typeface="Arial"/>
              </a:rPr>
              <a:t> 2022</a:t>
            </a:r>
            <a:endParaRPr sz="3000" dirty="0">
              <a:latin typeface="Cambria" panose="02040503050406030204" pitchFamily="18" charset="0"/>
              <a:cs typeface="Arial"/>
            </a:endParaRPr>
          </a:p>
          <a:p>
            <a:pPr>
              <a:lnSpc>
                <a:spcPts val="2533"/>
              </a:lnSpc>
              <a:spcBef>
                <a:spcPts val="600"/>
              </a:spcBef>
              <a:spcAft>
                <a:spcPts val="600"/>
              </a:spcAft>
            </a:pPr>
            <a:r>
              <a:rPr lang="en-US" sz="3000" spc="-20" dirty="0">
                <a:solidFill>
                  <a:srgbClr val="C00000"/>
                </a:solidFill>
                <a:latin typeface="Cambria" panose="02040503050406030204" pitchFamily="18" charset="0"/>
                <a:cs typeface="Arial Black"/>
              </a:rPr>
              <a:t>	</a:t>
            </a:r>
            <a:r>
              <a:rPr sz="3000" spc="-20" dirty="0">
                <a:solidFill>
                  <a:srgbClr val="C00000"/>
                </a:solidFill>
                <a:latin typeface="Cambria" panose="02040503050406030204" pitchFamily="18" charset="0"/>
                <a:cs typeface="Arial Black"/>
              </a:rPr>
              <a:t>(MATRF2022)</a:t>
            </a:r>
            <a:endParaRPr sz="3000" dirty="0">
              <a:latin typeface="Cambria" panose="02040503050406030204" pitchFamily="18" charset="0"/>
              <a:cs typeface="Arial Black"/>
            </a:endParaRPr>
          </a:p>
        </p:txBody>
      </p:sp>
    </p:spTree>
    <p:extLst>
      <p:ext uri="{BB962C8B-B14F-4D97-AF65-F5344CB8AC3E}">
        <p14:creationId xmlns:p14="http://schemas.microsoft.com/office/powerpoint/2010/main" val="3450554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4" name="Straight Arrow Connector 3"/>
          <p:cNvCxnSpPr/>
          <p:nvPr/>
        </p:nvCxnSpPr>
        <p:spPr>
          <a:xfrm flipH="1">
            <a:off x="2409092" y="2209800"/>
            <a:ext cx="860182" cy="404446"/>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3784600" y="2286000"/>
            <a:ext cx="356577" cy="10541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450862" y="2286000"/>
            <a:ext cx="1961662" cy="656492"/>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368311" y="1955800"/>
            <a:ext cx="1170843" cy="1778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056" t="1389" r="63681" b="93077"/>
          <a:stretch/>
        </p:blipFill>
        <p:spPr>
          <a:xfrm>
            <a:off x="1193799" y="95250"/>
            <a:ext cx="2127251" cy="379535"/>
          </a:xfrm>
          <a:prstGeom prst="rect">
            <a:avLst/>
          </a:prstGeom>
        </p:spPr>
      </p:pic>
    </p:spTree>
    <p:extLst>
      <p:ext uri="{BB962C8B-B14F-4D97-AF65-F5344CB8AC3E}">
        <p14:creationId xmlns:p14="http://schemas.microsoft.com/office/powerpoint/2010/main" val="252106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afterEffect">
                                  <p:stCondLst>
                                    <p:cond delay="500"/>
                                  </p:stCondLst>
                                  <p:childTnLst>
                                    <p:animMotion origin="layout" path="M 5E-6 4.81481E-6 L 0.16667 0.27916 " pathEditMode="relative" rAng="0" ptsTypes="AA">
                                      <p:cBhvr>
                                        <p:cTn id="6" dur="2000" fill="hold"/>
                                        <p:tgtEl>
                                          <p:spTgt spid="3"/>
                                        </p:tgtEl>
                                        <p:attrNameLst>
                                          <p:attrName>ppt_x</p:attrName>
                                          <p:attrName>ppt_y</p:attrName>
                                        </p:attrNameLst>
                                      </p:cBhvr>
                                      <p:rCtr x="8333" y="13958"/>
                                    </p:animMotion>
                                  </p:childTnLst>
                                </p:cTn>
                              </p:par>
                            </p:childTnLst>
                          </p:cTn>
                        </p:par>
                        <p:par>
                          <p:cTn id="7" fill="hold">
                            <p:stCondLst>
                              <p:cond delay="250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b="3674"/>
          <a:stretch/>
        </p:blipFill>
        <p:spPr bwMode="auto">
          <a:xfrm>
            <a:off x="1574961" y="1817342"/>
            <a:ext cx="6155162" cy="3644345"/>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itle 5"/>
          <p:cNvSpPr>
            <a:spLocks noGrp="1"/>
          </p:cNvSpPr>
          <p:nvPr>
            <p:ph type="title"/>
          </p:nvPr>
        </p:nvSpPr>
        <p:spPr/>
        <p:txBody>
          <a:bodyPr/>
          <a:lstStyle/>
          <a:p>
            <a:r>
              <a:rPr lang="en-US" dirty="0"/>
              <a:t>Four Frames/Plates in 2022</a:t>
            </a:r>
          </a:p>
        </p:txBody>
      </p:sp>
      <p:sp>
        <p:nvSpPr>
          <p:cNvPr id="10" name="AutoShape 3"/>
          <p:cNvSpPr>
            <a:spLocks noChangeAspect="1" noChangeArrowheads="1" noTextEdit="1"/>
          </p:cNvSpPr>
          <p:nvPr/>
        </p:nvSpPr>
        <p:spPr bwMode="auto">
          <a:xfrm>
            <a:off x="1242181" y="1817341"/>
            <a:ext cx="7491595" cy="5389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dirty="0">
              <a:solidFill>
                <a:prstClr val="black"/>
              </a:solidFill>
              <a:latin typeface="Calibri" charset="0"/>
              <a:ea typeface="ＭＳ Ｐゴシック" charset="0"/>
            </a:endParaRPr>
          </a:p>
        </p:txBody>
      </p:sp>
      <p:sp>
        <p:nvSpPr>
          <p:cNvPr id="7" name="TextBox 6"/>
          <p:cNvSpPr txBox="1"/>
          <p:nvPr/>
        </p:nvSpPr>
        <p:spPr>
          <a:xfrm>
            <a:off x="4306687" y="2374510"/>
            <a:ext cx="1096198" cy="323165"/>
          </a:xfrm>
          <a:prstGeom prst="rect">
            <a:avLst/>
          </a:prstGeom>
          <a:noFill/>
        </p:spPr>
        <p:txBody>
          <a:bodyPr wrap="none" rtlCol="0">
            <a:spAutoFit/>
          </a:bodyPr>
          <a:lstStyle/>
          <a:p>
            <a:r>
              <a:rPr lang="en-US" sz="1500" b="1" dirty="0">
                <a:solidFill>
                  <a:prstClr val="white"/>
                </a:solidFill>
                <a:latin typeface="Calibri" charset="0"/>
                <a:ea typeface="ＭＳ Ｐゴシック" charset="0"/>
              </a:rPr>
              <a:t>NATRF2022</a:t>
            </a:r>
          </a:p>
        </p:txBody>
      </p:sp>
      <p:sp>
        <p:nvSpPr>
          <p:cNvPr id="12" name="TextBox 11"/>
          <p:cNvSpPr txBox="1"/>
          <p:nvPr/>
        </p:nvSpPr>
        <p:spPr>
          <a:xfrm>
            <a:off x="5351399" y="3218122"/>
            <a:ext cx="971100" cy="323165"/>
          </a:xfrm>
          <a:prstGeom prst="rect">
            <a:avLst/>
          </a:prstGeom>
          <a:noFill/>
        </p:spPr>
        <p:txBody>
          <a:bodyPr wrap="none" rtlCol="0">
            <a:spAutoFit/>
          </a:bodyPr>
          <a:lstStyle/>
          <a:p>
            <a:r>
              <a:rPr lang="en-US" sz="1500" b="1" dirty="0">
                <a:solidFill>
                  <a:prstClr val="white"/>
                </a:solidFill>
                <a:latin typeface="Calibri" charset="0"/>
                <a:ea typeface="ＭＳ Ｐゴシック" charset="0"/>
              </a:rPr>
              <a:t>CTRF2022</a:t>
            </a:r>
          </a:p>
        </p:txBody>
      </p:sp>
      <p:sp>
        <p:nvSpPr>
          <p:cNvPr id="13" name="TextBox 12"/>
          <p:cNvSpPr txBox="1"/>
          <p:nvPr/>
        </p:nvSpPr>
        <p:spPr>
          <a:xfrm>
            <a:off x="3692399" y="3678906"/>
            <a:ext cx="969561" cy="323165"/>
          </a:xfrm>
          <a:prstGeom prst="rect">
            <a:avLst/>
          </a:prstGeom>
          <a:noFill/>
        </p:spPr>
        <p:txBody>
          <a:bodyPr wrap="none" rtlCol="0">
            <a:spAutoFit/>
          </a:bodyPr>
          <a:lstStyle/>
          <a:p>
            <a:r>
              <a:rPr lang="en-US" sz="1500" b="1" dirty="0">
                <a:solidFill>
                  <a:prstClr val="white"/>
                </a:solidFill>
                <a:latin typeface="Calibri" charset="0"/>
                <a:ea typeface="ＭＳ Ｐゴシック" charset="0"/>
              </a:rPr>
              <a:t>PTRF2022</a:t>
            </a:r>
          </a:p>
        </p:txBody>
      </p:sp>
      <p:sp>
        <p:nvSpPr>
          <p:cNvPr id="15" name="TextBox 14"/>
          <p:cNvSpPr txBox="1"/>
          <p:nvPr/>
        </p:nvSpPr>
        <p:spPr>
          <a:xfrm>
            <a:off x="2952239" y="3224876"/>
            <a:ext cx="1035861" cy="323165"/>
          </a:xfrm>
          <a:prstGeom prst="rect">
            <a:avLst/>
          </a:prstGeom>
          <a:noFill/>
        </p:spPr>
        <p:txBody>
          <a:bodyPr wrap="none" rtlCol="0">
            <a:spAutoFit/>
          </a:bodyPr>
          <a:lstStyle/>
          <a:p>
            <a:r>
              <a:rPr lang="en-US" sz="1500" b="1" dirty="0">
                <a:solidFill>
                  <a:prstClr val="white"/>
                </a:solidFill>
                <a:latin typeface="Calibri" charset="0"/>
                <a:ea typeface="ＭＳ Ｐゴシック" charset="0"/>
              </a:rPr>
              <a:t>MTRF2022</a:t>
            </a:r>
          </a:p>
        </p:txBody>
      </p:sp>
      <p:sp>
        <p:nvSpPr>
          <p:cNvPr id="8" name="TextBox 7"/>
          <p:cNvSpPr txBox="1"/>
          <p:nvPr/>
        </p:nvSpPr>
        <p:spPr>
          <a:xfrm>
            <a:off x="6309204" y="5416955"/>
            <a:ext cx="1338828" cy="253916"/>
          </a:xfrm>
          <a:prstGeom prst="rect">
            <a:avLst/>
          </a:prstGeom>
          <a:noFill/>
        </p:spPr>
        <p:txBody>
          <a:bodyPr wrap="none" rtlCol="0">
            <a:spAutoFit/>
          </a:bodyPr>
          <a:lstStyle/>
          <a:p>
            <a:r>
              <a:rPr lang="en-US" sz="1050" dirty="0">
                <a:solidFill>
                  <a:prstClr val="black"/>
                </a:solidFill>
                <a:latin typeface="Calibri" charset="0"/>
                <a:ea typeface="ＭＳ Ｐゴシック" charset="0"/>
              </a:rPr>
              <a:t>Image from UNAVCO</a:t>
            </a:r>
          </a:p>
        </p:txBody>
      </p:sp>
      <p:cxnSp>
        <p:nvCxnSpPr>
          <p:cNvPr id="19" name="Straight Arrow Connector 18"/>
          <p:cNvCxnSpPr/>
          <p:nvPr/>
        </p:nvCxnSpPr>
        <p:spPr>
          <a:xfrm flipV="1">
            <a:off x="5351399" y="3419580"/>
            <a:ext cx="161532" cy="105378"/>
          </a:xfrm>
          <a:prstGeom prst="straightConnector1">
            <a:avLst/>
          </a:prstGeom>
          <a:ln>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Moon 20"/>
          <p:cNvSpPr/>
          <p:nvPr/>
        </p:nvSpPr>
        <p:spPr>
          <a:xfrm rot="11024500">
            <a:off x="2891079" y="3370476"/>
            <a:ext cx="119597" cy="237317"/>
          </a:xfrm>
          <a:prstGeom prst="moon">
            <a:avLst/>
          </a:prstGeom>
          <a:solidFill>
            <a:schemeClr val="accent2">
              <a:alpha val="4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194532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indent="-514350">
              <a:spcBef>
                <a:spcPts val="133"/>
              </a:spcBef>
              <a:buFont typeface="+mj-lt"/>
              <a:buAutoNum type="arabicPeriod"/>
              <a:tabLst>
                <a:tab pos="473275" algn="l"/>
                <a:tab pos="474121" algn="l"/>
              </a:tabLst>
            </a:pPr>
            <a:r>
              <a:rPr lang="en-US" sz="3200" spc="-7" dirty="0">
                <a:latin typeface="Cambria" panose="02040503050406030204" pitchFamily="18" charset="0"/>
                <a:ea typeface="Cambria" panose="02040503050406030204" pitchFamily="18" charset="0"/>
                <a:cs typeface="Calibri"/>
              </a:rPr>
              <a:t>develop </a:t>
            </a:r>
            <a:r>
              <a:rPr lang="en-US" sz="3200" u="sng" dirty="0">
                <a:latin typeface="Cambria" panose="02040503050406030204" pitchFamily="18" charset="0"/>
                <a:ea typeface="Cambria" panose="02040503050406030204" pitchFamily="18" charset="0"/>
                <a:cs typeface="Calibri"/>
              </a:rPr>
              <a:t>four</a:t>
            </a:r>
            <a:r>
              <a:rPr sz="3200" u="sng" dirty="0">
                <a:latin typeface="Cambria" panose="02040503050406030204" pitchFamily="18" charset="0"/>
                <a:ea typeface="Cambria" panose="02040503050406030204" pitchFamily="18" charset="0"/>
                <a:cs typeface="Calibri"/>
              </a:rPr>
              <a:t> </a:t>
            </a:r>
            <a:r>
              <a:rPr lang="en-US" sz="3200" u="sng" dirty="0">
                <a:latin typeface="Cambria" panose="02040503050406030204" pitchFamily="18" charset="0"/>
                <a:ea typeface="Cambria" panose="02040503050406030204" pitchFamily="18" charset="0"/>
                <a:cs typeface="Calibri"/>
              </a:rPr>
              <a:t>"</a:t>
            </a:r>
            <a:r>
              <a:rPr sz="3200" u="sng" spc="-13" dirty="0">
                <a:latin typeface="Cambria" panose="02040503050406030204" pitchFamily="18" charset="0"/>
                <a:ea typeface="Cambria" panose="02040503050406030204" pitchFamily="18" charset="0"/>
                <a:cs typeface="Calibri"/>
              </a:rPr>
              <a:t>plate-fixed</a:t>
            </a:r>
            <a:r>
              <a:rPr lang="en-US" sz="3200" u="sng" spc="-13" dirty="0">
                <a:latin typeface="Cambria" panose="02040503050406030204" pitchFamily="18" charset="0"/>
                <a:ea typeface="Cambria" panose="02040503050406030204" pitchFamily="18" charset="0"/>
                <a:cs typeface="Calibri"/>
              </a:rPr>
              <a:t>" </a:t>
            </a:r>
            <a:r>
              <a:rPr sz="3200" u="sng" spc="-27" dirty="0">
                <a:latin typeface="Cambria" panose="02040503050406030204" pitchFamily="18" charset="0"/>
                <a:ea typeface="Cambria" panose="02040503050406030204" pitchFamily="18" charset="0"/>
                <a:cs typeface="Calibri"/>
              </a:rPr>
              <a:t>reference</a:t>
            </a:r>
            <a:r>
              <a:rPr sz="3200" u="sng" spc="20" dirty="0">
                <a:latin typeface="Cambria" panose="02040503050406030204" pitchFamily="18" charset="0"/>
                <a:ea typeface="Cambria" panose="02040503050406030204" pitchFamily="18" charset="0"/>
                <a:cs typeface="Calibri"/>
              </a:rPr>
              <a:t> </a:t>
            </a:r>
            <a:r>
              <a:rPr sz="3200" u="sng" spc="-20" dirty="0">
                <a:latin typeface="Cambria" panose="02040503050406030204" pitchFamily="18" charset="0"/>
                <a:ea typeface="Cambria" panose="02040503050406030204" pitchFamily="18" charset="0"/>
                <a:cs typeface="Calibri"/>
              </a:rPr>
              <a:t>frames</a:t>
            </a:r>
            <a:endParaRPr sz="3200" u="sng" dirty="0">
              <a:latin typeface="Cambria" panose="02040503050406030204" pitchFamily="18" charset="0"/>
              <a:ea typeface="Cambria" panose="02040503050406030204" pitchFamily="18" charset="0"/>
              <a:cs typeface="Calibri"/>
            </a:endParaRPr>
          </a:p>
          <a:p>
            <a:pPr marL="531282" marR="27093" indent="-514350">
              <a:spcBef>
                <a:spcPts val="2300"/>
              </a:spcBef>
              <a:buFont typeface="+mj-lt"/>
              <a:buAutoNum type="arabicPeriod"/>
              <a:tabLst>
                <a:tab pos="473275" algn="l"/>
                <a:tab pos="474121" algn="l"/>
              </a:tabLst>
            </a:pPr>
            <a:r>
              <a:rPr sz="3200" b="1" spc="-20" dirty="0">
                <a:latin typeface="Cambria" panose="02040503050406030204" pitchFamily="18" charset="0"/>
                <a:ea typeface="Cambria" panose="02040503050406030204" pitchFamily="18" charset="0"/>
                <a:cs typeface="Calibri"/>
              </a:rPr>
              <a:t>remove </a:t>
            </a:r>
            <a:r>
              <a:rPr sz="3200" b="1" u="sng" spc="-13" dirty="0">
                <a:latin typeface="Cambria" panose="02040503050406030204" pitchFamily="18" charset="0"/>
                <a:ea typeface="Cambria" panose="02040503050406030204" pitchFamily="18" charset="0"/>
                <a:cs typeface="Calibri"/>
              </a:rPr>
              <a:t>non-geocentricity </a:t>
            </a:r>
            <a:r>
              <a:rPr sz="3200" b="1" u="sng" spc="-7" dirty="0">
                <a:latin typeface="Cambria" panose="02040503050406030204" pitchFamily="18" charset="0"/>
                <a:ea typeface="Cambria" panose="02040503050406030204" pitchFamily="18" charset="0"/>
                <a:cs typeface="Calibri"/>
              </a:rPr>
              <a:t>of NAD</a:t>
            </a:r>
            <a:r>
              <a:rPr sz="3200" b="1" u="sng" dirty="0">
                <a:latin typeface="Cambria" panose="02040503050406030204" pitchFamily="18" charset="0"/>
                <a:ea typeface="Cambria" panose="02040503050406030204" pitchFamily="18" charset="0"/>
                <a:cs typeface="Calibri"/>
              </a:rPr>
              <a:t>83</a:t>
            </a:r>
            <a:endParaRPr sz="3200" b="1" dirty="0">
              <a:latin typeface="Cambria" panose="02040503050406030204" pitchFamily="18" charset="0"/>
              <a:ea typeface="Cambria" panose="02040503050406030204" pitchFamily="18" charset="0"/>
              <a:cs typeface="Calibri"/>
            </a:endParaRPr>
          </a:p>
          <a:p>
            <a:pPr marL="531282" indent="-514350">
              <a:spcBef>
                <a:spcPts val="2053"/>
              </a:spcBef>
              <a:buFont typeface="+mj-lt"/>
              <a:buAutoNum type="arabicPeriod"/>
              <a:tabLst>
                <a:tab pos="473275" algn="l"/>
                <a:tab pos="474121" algn="l"/>
              </a:tabLst>
            </a:pPr>
            <a:r>
              <a:rPr lang="en-US" sz="3200" spc="-13" dirty="0">
                <a:latin typeface="Cambria" panose="02040503050406030204" pitchFamily="18" charset="0"/>
                <a:ea typeface="Cambria" panose="02040503050406030204" pitchFamily="18" charset="0"/>
                <a:cs typeface="Calibri"/>
              </a:rPr>
              <a:t>align</a:t>
            </a:r>
            <a:r>
              <a:rPr sz="3200" spc="-13" dirty="0">
                <a:latin typeface="Cambria" panose="02040503050406030204" pitchFamily="18" charset="0"/>
                <a:ea typeface="Cambria" panose="02040503050406030204" pitchFamily="18" charset="0"/>
                <a:cs typeface="Calibri"/>
              </a:rPr>
              <a:t> </a:t>
            </a:r>
            <a:r>
              <a:rPr sz="3200" spc="-20" dirty="0">
                <a:latin typeface="Cambria" panose="02040503050406030204" pitchFamily="18" charset="0"/>
                <a:ea typeface="Cambria" panose="02040503050406030204" pitchFamily="18" charset="0"/>
                <a:cs typeface="Calibri"/>
              </a:rPr>
              <a:t>to </a:t>
            </a:r>
            <a:r>
              <a:rPr sz="3200" u="sng" spc="-7" dirty="0">
                <a:latin typeface="Cambria" panose="02040503050406030204" pitchFamily="18" charset="0"/>
                <a:ea typeface="Cambria" panose="02040503050406030204" pitchFamily="18" charset="0"/>
                <a:cs typeface="Calibri"/>
              </a:rPr>
              <a:t>I</a:t>
            </a:r>
            <a:r>
              <a:rPr lang="en-US" sz="3200" u="sng" spc="-7" dirty="0">
                <a:latin typeface="Cambria" panose="02040503050406030204" pitchFamily="18" charset="0"/>
                <a:ea typeface="Cambria" panose="02040503050406030204" pitchFamily="18" charset="0"/>
                <a:cs typeface="Calibri"/>
              </a:rPr>
              <a:t>TRF20</a:t>
            </a:r>
            <a:r>
              <a:rPr sz="3200" u="sng" spc="-7" dirty="0">
                <a:latin typeface="Cambria" panose="02040503050406030204" pitchFamily="18" charset="0"/>
                <a:ea typeface="Cambria" panose="02040503050406030204" pitchFamily="18" charset="0"/>
                <a:cs typeface="Calibri"/>
              </a:rPr>
              <a:t>14 </a:t>
            </a:r>
            <a:r>
              <a:rPr sz="3200" u="sng" spc="-20" dirty="0">
                <a:latin typeface="Cambria" panose="02040503050406030204" pitchFamily="18" charset="0"/>
                <a:ea typeface="Cambria" panose="02040503050406030204" pitchFamily="18" charset="0"/>
                <a:cs typeface="Calibri"/>
              </a:rPr>
              <a:t>at</a:t>
            </a:r>
            <a:r>
              <a:rPr lang="en-US" sz="3200" u="sng" spc="-20" dirty="0">
                <a:latin typeface="Cambria" panose="02040503050406030204" pitchFamily="18" charset="0"/>
                <a:ea typeface="Cambria" panose="02040503050406030204" pitchFamily="18" charset="0"/>
                <a:cs typeface="Calibri"/>
              </a:rPr>
              <a:t> epoch</a:t>
            </a:r>
            <a:r>
              <a:rPr sz="3200" u="sng" spc="-20" dirty="0">
                <a:latin typeface="Cambria" panose="02040503050406030204" pitchFamily="18" charset="0"/>
                <a:ea typeface="Cambria" panose="02040503050406030204" pitchFamily="18" charset="0"/>
                <a:cs typeface="Calibri"/>
              </a:rPr>
              <a:t> </a:t>
            </a:r>
            <a:r>
              <a:rPr sz="3200" u="sng" spc="-7" dirty="0">
                <a:latin typeface="Cambria" panose="02040503050406030204" pitchFamily="18" charset="0"/>
                <a:ea typeface="Cambria" panose="02040503050406030204" pitchFamily="18" charset="0"/>
                <a:cs typeface="Calibri"/>
              </a:rPr>
              <a:t>2020.00</a:t>
            </a:r>
            <a:endParaRPr lang="en-US" sz="3200" u="sng" dirty="0">
              <a:latin typeface="Cambria" panose="02040503050406030204" pitchFamily="18" charset="0"/>
              <a:ea typeface="Cambria" panose="02040503050406030204" pitchFamily="18" charset="0"/>
              <a:cs typeface="Calibri"/>
            </a:endParaRPr>
          </a:p>
          <a:p>
            <a:pPr marL="531282" marR="713722" indent="-514350">
              <a:spcBef>
                <a:spcPts val="2047"/>
              </a:spcBef>
              <a:buFont typeface="+mj-lt"/>
              <a:buAutoNum type="arabicPeriod"/>
              <a:tabLst>
                <a:tab pos="473075" algn="l"/>
                <a:tab pos="473075" algn="l"/>
              </a:tabLst>
            </a:pPr>
            <a:r>
              <a:rPr lang="en-US" sz="3200" spc="-20" dirty="0">
                <a:latin typeface="Cambria" panose="02040503050406030204" pitchFamily="18" charset="0"/>
                <a:ea typeface="Cambria" panose="02040503050406030204" pitchFamily="18" charset="0"/>
                <a:cs typeface="Calibri"/>
              </a:rPr>
              <a:t>remove </a:t>
            </a:r>
            <a:r>
              <a:rPr lang="en-US" sz="3200" spc="-13" dirty="0">
                <a:latin typeface="Cambria" panose="02040503050406030204" pitchFamily="18" charset="0"/>
                <a:ea typeface="Cambria" panose="02040503050406030204" pitchFamily="18" charset="0"/>
                <a:cs typeface="Calibri"/>
              </a:rPr>
              <a:t>most </a:t>
            </a:r>
            <a:r>
              <a:rPr lang="en-US" sz="3200" spc="-7" dirty="0">
                <a:latin typeface="Cambria" panose="02040503050406030204" pitchFamily="18" charset="0"/>
                <a:ea typeface="Cambria" panose="02040503050406030204" pitchFamily="18" charset="0"/>
                <a:cs typeface="Calibri"/>
              </a:rPr>
              <a:t>of </a:t>
            </a:r>
            <a:r>
              <a:rPr lang="en-US" sz="3200" spc="-13" dirty="0">
                <a:latin typeface="Cambria" panose="02040503050406030204" pitchFamily="18" charset="0"/>
                <a:ea typeface="Cambria" panose="02040503050406030204" pitchFamily="18" charset="0"/>
                <a:cs typeface="Calibri"/>
              </a:rPr>
              <a:t>tectonic </a:t>
            </a:r>
            <a:r>
              <a:rPr lang="en-US" sz="3200" spc="-20" dirty="0">
                <a:latin typeface="Cambria" panose="02040503050406030204" pitchFamily="18" charset="0"/>
                <a:ea typeface="Cambria" panose="02040503050406030204" pitchFamily="18" charset="0"/>
                <a:cs typeface="Calibri"/>
              </a:rPr>
              <a:t>plate rotation from </a:t>
            </a:r>
            <a:r>
              <a:rPr lang="en-US" sz="3200" spc="-7" dirty="0">
                <a:latin typeface="Cambria" panose="02040503050406030204" pitchFamily="18" charset="0"/>
                <a:ea typeface="Cambria" panose="02040503050406030204" pitchFamily="18" charset="0"/>
                <a:cs typeface="Calibri"/>
              </a:rPr>
              <a:t>ITRF2014 via </a:t>
            </a:r>
            <a:r>
              <a:rPr lang="en-US" sz="3200" u="sng" spc="-7" dirty="0">
                <a:uFill>
                  <a:solidFill>
                    <a:srgbClr val="000000"/>
                  </a:solidFill>
                </a:uFill>
                <a:latin typeface="Cambria" panose="02040503050406030204" pitchFamily="18" charset="0"/>
                <a:ea typeface="Cambria" panose="02040503050406030204" pitchFamily="18" charset="0"/>
                <a:cs typeface="Calibri"/>
              </a:rPr>
              <a:t>Euler</a:t>
            </a:r>
            <a:r>
              <a:rPr lang="en-US" sz="3200" u="sng" dirty="0">
                <a:uFill>
                  <a:solidFill>
                    <a:srgbClr val="000000"/>
                  </a:solidFill>
                </a:uFill>
                <a:latin typeface="Cambria" panose="02040503050406030204" pitchFamily="18" charset="0"/>
                <a:ea typeface="Cambria" panose="02040503050406030204" pitchFamily="18" charset="0"/>
                <a:cs typeface="Calibri"/>
              </a:rPr>
              <a:t> </a:t>
            </a:r>
            <a:r>
              <a:rPr lang="en-US" sz="3200" u="sng" spc="-20" dirty="0">
                <a:uFill>
                  <a:solidFill>
                    <a:srgbClr val="000000"/>
                  </a:solidFill>
                </a:uFill>
                <a:latin typeface="Cambria" panose="02040503050406030204" pitchFamily="18" charset="0"/>
                <a:ea typeface="Cambria" panose="02040503050406030204" pitchFamily="18" charset="0"/>
                <a:cs typeface="Calibri"/>
              </a:rPr>
              <a:t>Pole Parameters</a:t>
            </a:r>
            <a:endParaRPr lang="en-US" sz="3200" spc="-20" dirty="0">
              <a:uFill>
                <a:solidFill>
                  <a:srgbClr val="000000"/>
                </a:solidFill>
              </a:uFill>
              <a:latin typeface="Cambria" panose="02040503050406030204" pitchFamily="18" charset="0"/>
              <a:ea typeface="Cambria" panose="02040503050406030204" pitchFamily="18" charset="0"/>
              <a:cs typeface="Calibri"/>
            </a:endParaRPr>
          </a:p>
          <a:p>
            <a:pPr marL="16932" marR="713722">
              <a:spcBef>
                <a:spcPts val="0"/>
              </a:spcBef>
              <a:tabLst>
                <a:tab pos="473075" algn="l"/>
                <a:tab pos="473075" algn="l"/>
              </a:tabLst>
            </a:pPr>
            <a:r>
              <a:rPr lang="en-US" sz="2800" spc="-20" dirty="0">
                <a:uFill>
                  <a:solidFill>
                    <a:srgbClr val="000000"/>
                  </a:solidFill>
                </a:uFill>
                <a:latin typeface="Cambria" panose="02040503050406030204" pitchFamily="18" charset="0"/>
                <a:ea typeface="Cambria" panose="02040503050406030204" pitchFamily="18" charset="0"/>
                <a:cs typeface="Calibri"/>
              </a:rPr>
              <a:t>			(pronounced: “oiler”)</a:t>
            </a:r>
          </a:p>
          <a:p>
            <a:pPr marL="16932" marR="713722" algn="ctr">
              <a:spcBef>
                <a:spcPts val="3000"/>
              </a:spcBef>
              <a:tabLst>
                <a:tab pos="473275" algn="l"/>
                <a:tab pos="474121" algn="l"/>
                <a:tab pos="6531870" algn="l"/>
              </a:tabLst>
            </a:pP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Shift and Drift…</a:t>
            </a:r>
          </a:p>
        </p:txBody>
      </p:sp>
    </p:spTree>
    <p:extLst>
      <p:ext uri="{BB962C8B-B14F-4D97-AF65-F5344CB8AC3E}">
        <p14:creationId xmlns:p14="http://schemas.microsoft.com/office/powerpoint/2010/main" val="269352397"/>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2665"/>
            <a:ext cx="9144000"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40" dirty="0">
                <a:latin typeface="Cambria" panose="02040503050406030204" pitchFamily="18" charset="0"/>
                <a:cs typeface="Calibri"/>
              </a:rPr>
              <a:t>Non-</a:t>
            </a:r>
            <a:r>
              <a:rPr lang="en-US" spc="-40" dirty="0" err="1">
                <a:latin typeface="Cambria" panose="02040503050406030204" pitchFamily="18" charset="0"/>
                <a:cs typeface="Calibri"/>
              </a:rPr>
              <a:t>geocentricity</a:t>
            </a:r>
            <a:r>
              <a:rPr lang="en-US" spc="-40" dirty="0">
                <a:latin typeface="Cambria" panose="02040503050406030204" pitchFamily="18" charset="0"/>
                <a:cs typeface="Calibri"/>
              </a:rPr>
              <a:t> of </a:t>
            </a:r>
            <a:r>
              <a:rPr dirty="0">
                <a:latin typeface="Cambria" panose="02040503050406030204" pitchFamily="18" charset="0"/>
                <a:cs typeface="Calibri"/>
              </a:rPr>
              <a:t>NAD83</a:t>
            </a:r>
          </a:p>
        </p:txBody>
      </p:sp>
      <p:sp>
        <p:nvSpPr>
          <p:cNvPr id="5" name="Line 3"/>
          <p:cNvSpPr>
            <a:spLocks noChangeShapeType="1"/>
          </p:cNvSpPr>
          <p:nvPr/>
        </p:nvSpPr>
        <p:spPr bwMode="auto">
          <a:xfrm flipV="1">
            <a:off x="2252936" y="1550890"/>
            <a:ext cx="0" cy="3609906"/>
          </a:xfrm>
          <a:prstGeom prst="line">
            <a:avLst/>
          </a:prstGeom>
          <a:noFill/>
          <a:ln w="28575">
            <a:solidFill>
              <a:schemeClr val="bg1">
                <a:lumMod val="65000"/>
              </a:schemeClr>
            </a:solidFill>
            <a:round/>
            <a:headEnd/>
            <a:tailEnd type="none" w="med" len="med"/>
          </a:ln>
        </p:spPr>
        <p:txBody>
          <a:bodyPr wrap="none" anchor="ctr"/>
          <a:lstStyle/>
          <a:p>
            <a:endParaRPr lang="en-US"/>
          </a:p>
        </p:txBody>
      </p:sp>
      <p:sp>
        <p:nvSpPr>
          <p:cNvPr id="6" name="Line 4"/>
          <p:cNvSpPr>
            <a:spLocks noChangeShapeType="1"/>
          </p:cNvSpPr>
          <p:nvPr/>
        </p:nvSpPr>
        <p:spPr bwMode="auto">
          <a:xfrm>
            <a:off x="2045769" y="4925142"/>
            <a:ext cx="4819251" cy="0"/>
          </a:xfrm>
          <a:prstGeom prst="line">
            <a:avLst/>
          </a:prstGeom>
          <a:noFill/>
          <a:ln w="28575">
            <a:solidFill>
              <a:schemeClr val="bg1">
                <a:lumMod val="65000"/>
              </a:schemeClr>
            </a:solidFill>
            <a:round/>
            <a:headEnd/>
            <a:tailEnd type="none" w="med" len="med"/>
          </a:ln>
        </p:spPr>
        <p:txBody>
          <a:bodyPr wrap="none" anchor="ctr"/>
          <a:lstStyle/>
          <a:p>
            <a:endParaRPr lang="en-US"/>
          </a:p>
        </p:txBody>
      </p:sp>
      <p:sp>
        <p:nvSpPr>
          <p:cNvPr id="8" name="Line 6"/>
          <p:cNvSpPr>
            <a:spLocks noChangeShapeType="1"/>
          </p:cNvSpPr>
          <p:nvPr/>
        </p:nvSpPr>
        <p:spPr bwMode="auto">
          <a:xfrm flipV="1">
            <a:off x="3079019" y="1315236"/>
            <a:ext cx="0" cy="3609906"/>
          </a:xfrm>
          <a:prstGeom prst="line">
            <a:avLst/>
          </a:prstGeom>
          <a:noFill/>
          <a:ln w="28575">
            <a:solidFill>
              <a:schemeClr val="bg1">
                <a:lumMod val="65000"/>
              </a:schemeClr>
            </a:solidFill>
            <a:round/>
            <a:headEnd/>
            <a:tailEnd type="none" w="med" len="med"/>
          </a:ln>
        </p:spPr>
        <p:txBody>
          <a:bodyPr wrap="none" anchor="ctr"/>
          <a:lstStyle/>
          <a:p>
            <a:endParaRPr lang="en-US"/>
          </a:p>
        </p:txBody>
      </p:sp>
      <p:sp>
        <p:nvSpPr>
          <p:cNvPr id="9" name="Line 7"/>
          <p:cNvSpPr>
            <a:spLocks noChangeShapeType="1"/>
          </p:cNvSpPr>
          <p:nvPr/>
        </p:nvSpPr>
        <p:spPr bwMode="auto">
          <a:xfrm>
            <a:off x="2871853" y="4690783"/>
            <a:ext cx="4820547" cy="0"/>
          </a:xfrm>
          <a:prstGeom prst="line">
            <a:avLst/>
          </a:prstGeom>
          <a:noFill/>
          <a:ln w="28575">
            <a:solidFill>
              <a:schemeClr val="bg1">
                <a:lumMod val="65000"/>
              </a:schemeClr>
            </a:solidFill>
            <a:round/>
            <a:headEnd/>
            <a:tailEnd type="none" w="med" len="med"/>
          </a:ln>
        </p:spPr>
        <p:txBody>
          <a:bodyPr wrap="none" anchor="ctr"/>
          <a:lstStyle/>
          <a:p>
            <a:endParaRPr lang="en-US"/>
          </a:p>
        </p:txBody>
      </p:sp>
      <p:cxnSp>
        <p:nvCxnSpPr>
          <p:cNvPr id="11" name="AutoShape 9"/>
          <p:cNvCxnSpPr>
            <a:cxnSpLocks noChangeShapeType="1"/>
            <a:stCxn id="7" idx="2"/>
            <a:endCxn id="10" idx="2"/>
          </p:cNvCxnSpPr>
          <p:nvPr/>
        </p:nvCxnSpPr>
        <p:spPr bwMode="auto">
          <a:xfrm flipV="1">
            <a:off x="2252938" y="4702438"/>
            <a:ext cx="826083" cy="234359"/>
          </a:xfrm>
          <a:prstGeom prst="straightConnector1">
            <a:avLst/>
          </a:prstGeom>
          <a:noFill/>
          <a:ln w="44450" cmpd="sng">
            <a:solidFill>
              <a:srgbClr val="F6AB16"/>
            </a:solidFill>
            <a:prstDash val="solid"/>
            <a:round/>
            <a:headEnd type="triangle" w="lg" len="med"/>
            <a:tailEnd type="triangle" w="lg" len="med"/>
          </a:ln>
        </p:spPr>
      </p:cxnSp>
      <p:sp>
        <p:nvSpPr>
          <p:cNvPr id="13" name="Line 11"/>
          <p:cNvSpPr>
            <a:spLocks noChangeShapeType="1"/>
          </p:cNvSpPr>
          <p:nvPr/>
        </p:nvSpPr>
        <p:spPr bwMode="auto">
          <a:xfrm flipV="1">
            <a:off x="6148926" y="1642821"/>
            <a:ext cx="510219" cy="795042"/>
          </a:xfrm>
          <a:prstGeom prst="line">
            <a:avLst/>
          </a:prstGeom>
          <a:noFill/>
          <a:ln w="28575">
            <a:solidFill>
              <a:schemeClr val="bg1">
                <a:lumMod val="50000"/>
              </a:schemeClr>
            </a:solidFill>
            <a:round/>
            <a:headEnd/>
            <a:tailEnd/>
          </a:ln>
        </p:spPr>
        <p:txBody>
          <a:bodyPr wrap="none" anchor="ctr"/>
          <a:lstStyle/>
          <a:p>
            <a:endParaRPr lang="en-US"/>
          </a:p>
        </p:txBody>
      </p:sp>
      <p:sp>
        <p:nvSpPr>
          <p:cNvPr id="14" name="Freeform 12"/>
          <p:cNvSpPr>
            <a:spLocks/>
          </p:cNvSpPr>
          <p:nvPr/>
        </p:nvSpPr>
        <p:spPr bwMode="auto">
          <a:xfrm>
            <a:off x="5716532" y="2782473"/>
            <a:ext cx="99699" cy="205646"/>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chemeClr val="bg1">
                <a:lumMod val="50000"/>
              </a:schemeClr>
            </a:solidFill>
            <a:prstDash val="solid"/>
            <a:round/>
            <a:headEnd type="none" w="med" len="med"/>
            <a:tailEnd type="none" w="med" len="med"/>
          </a:ln>
        </p:spPr>
        <p:txBody>
          <a:bodyPr wrap="none" anchor="ctr"/>
          <a:lstStyle/>
          <a:p>
            <a:endParaRPr lang="en-US"/>
          </a:p>
        </p:txBody>
      </p:sp>
      <p:sp>
        <p:nvSpPr>
          <p:cNvPr id="15" name="Freeform 13"/>
          <p:cNvSpPr>
            <a:spLocks/>
          </p:cNvSpPr>
          <p:nvPr/>
        </p:nvSpPr>
        <p:spPr bwMode="auto">
          <a:xfrm>
            <a:off x="6233158" y="2325183"/>
            <a:ext cx="98405" cy="186451"/>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chemeClr val="bg1">
                <a:lumMod val="50000"/>
              </a:schemeClr>
            </a:solidFill>
            <a:prstDash val="solid"/>
            <a:round/>
            <a:headEnd type="none" w="med" len="med"/>
            <a:tailEnd type="none" w="med" len="med"/>
          </a:ln>
        </p:spPr>
        <p:txBody>
          <a:bodyPr wrap="none" anchor="ctr"/>
          <a:lstStyle/>
          <a:p>
            <a:endParaRPr lang="en-US"/>
          </a:p>
        </p:txBody>
      </p:sp>
      <p:sp>
        <p:nvSpPr>
          <p:cNvPr id="16" name="Freeform 14"/>
          <p:cNvSpPr>
            <a:spLocks/>
          </p:cNvSpPr>
          <p:nvPr/>
        </p:nvSpPr>
        <p:spPr bwMode="auto">
          <a:xfrm>
            <a:off x="5631075" y="1439539"/>
            <a:ext cx="1613323" cy="947795"/>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B050"/>
            </a:solidFill>
            <a:prstDash val="solid"/>
            <a:round/>
            <a:headEnd type="none" w="med" len="med"/>
            <a:tailEnd type="none" w="med" len="med"/>
          </a:ln>
        </p:spPr>
        <p:txBody>
          <a:bodyPr wrap="none" anchor="ctr"/>
          <a:lstStyle/>
          <a:p>
            <a:endParaRPr lang="en-US"/>
          </a:p>
        </p:txBody>
      </p:sp>
      <p:sp>
        <p:nvSpPr>
          <p:cNvPr id="18" name="Text Box 16"/>
          <p:cNvSpPr txBox="1">
            <a:spLocks noChangeArrowheads="1"/>
          </p:cNvSpPr>
          <p:nvPr/>
        </p:nvSpPr>
        <p:spPr bwMode="auto">
          <a:xfrm>
            <a:off x="2618492" y="5366716"/>
            <a:ext cx="1936814" cy="461665"/>
          </a:xfrm>
          <a:prstGeom prst="rect">
            <a:avLst/>
          </a:prstGeom>
          <a:noFill/>
          <a:ln w="19050">
            <a:noFill/>
            <a:miter lim="800000"/>
            <a:headEnd/>
            <a:tailEnd/>
          </a:ln>
        </p:spPr>
        <p:txBody>
          <a:bodyPr wrap="square" anchor="ctr">
            <a:spAutoFit/>
          </a:bodyPr>
          <a:lstStyle/>
          <a:p>
            <a:pPr algn="ctr" eaLnBrk="0" hangingPunct="0"/>
            <a:r>
              <a:rPr lang="en-US" sz="2400" b="1" dirty="0">
                <a:latin typeface="Times New Roman" pitchFamily="18" charset="0"/>
                <a:cs typeface="Times New Roman" pitchFamily="18" charset="0"/>
              </a:rPr>
              <a:t>~2.2 meters</a:t>
            </a:r>
          </a:p>
        </p:txBody>
      </p:sp>
      <p:sp>
        <p:nvSpPr>
          <p:cNvPr id="19" name="Text Box 17"/>
          <p:cNvSpPr txBox="1">
            <a:spLocks noChangeArrowheads="1"/>
          </p:cNvSpPr>
          <p:nvPr/>
        </p:nvSpPr>
        <p:spPr bwMode="auto">
          <a:xfrm>
            <a:off x="542512" y="3901599"/>
            <a:ext cx="998991" cy="707886"/>
          </a:xfrm>
          <a:prstGeom prst="rect">
            <a:avLst/>
          </a:prstGeom>
          <a:noFill/>
          <a:ln w="19050">
            <a:noFill/>
            <a:miter lim="800000"/>
            <a:headEnd/>
            <a:tailEnd/>
          </a:ln>
        </p:spPr>
        <p:txBody>
          <a:bodyPr wrap="none" anchor="ctr">
            <a:spAutoFit/>
          </a:bodyPr>
          <a:lstStyle/>
          <a:p>
            <a:pPr algn="ctr" eaLnBrk="0" hangingPunct="0"/>
            <a:r>
              <a:rPr lang="en-US" sz="2000" b="1" dirty="0">
                <a:solidFill>
                  <a:srgbClr val="FF0000"/>
                </a:solidFill>
                <a:latin typeface="Times New Roman" pitchFamily="18" charset="0"/>
                <a:cs typeface="Times New Roman" pitchFamily="18" charset="0"/>
              </a:rPr>
              <a:t>NAD83</a:t>
            </a:r>
          </a:p>
          <a:p>
            <a:pPr algn="ctr" eaLnBrk="0" hangingPunct="0"/>
            <a:r>
              <a:rPr lang="en-US" sz="2000" b="1" dirty="0">
                <a:latin typeface="Times New Roman" pitchFamily="18" charset="0"/>
                <a:cs typeface="Times New Roman" pitchFamily="18" charset="0"/>
              </a:rPr>
              <a:t>origin</a:t>
            </a:r>
          </a:p>
        </p:txBody>
      </p:sp>
      <p:sp>
        <p:nvSpPr>
          <p:cNvPr id="21" name="Text Box 19"/>
          <p:cNvSpPr txBox="1">
            <a:spLocks noChangeArrowheads="1"/>
          </p:cNvSpPr>
          <p:nvPr/>
        </p:nvSpPr>
        <p:spPr bwMode="auto">
          <a:xfrm>
            <a:off x="3649408" y="3901599"/>
            <a:ext cx="1317950" cy="707886"/>
          </a:xfrm>
          <a:prstGeom prst="rect">
            <a:avLst/>
          </a:prstGeom>
          <a:noFill/>
          <a:ln w="19050">
            <a:noFill/>
            <a:miter lim="800000"/>
            <a:headEnd/>
            <a:tailEnd/>
          </a:ln>
        </p:spPr>
        <p:txBody>
          <a:bodyPr wrap="square" anchor="ctr">
            <a:spAutoFit/>
          </a:bodyPr>
          <a:lstStyle/>
          <a:p>
            <a:pPr algn="ctr" eaLnBrk="0" hangingPunct="0"/>
            <a:r>
              <a:rPr lang="en-US" sz="2000" b="1" dirty="0">
                <a:solidFill>
                  <a:srgbClr val="00B0F0"/>
                </a:solidFill>
                <a:latin typeface="Times New Roman" pitchFamily="18" charset="0"/>
                <a:cs typeface="Times New Roman" pitchFamily="18" charset="0"/>
              </a:rPr>
              <a:t>ITRF2014</a:t>
            </a:r>
          </a:p>
          <a:p>
            <a:pPr algn="ctr" eaLnBrk="0" hangingPunct="0"/>
            <a:r>
              <a:rPr lang="en-US" sz="2000" b="1" dirty="0">
                <a:latin typeface="Times New Roman" pitchFamily="18" charset="0"/>
                <a:cs typeface="Times New Roman" pitchFamily="18" charset="0"/>
              </a:rPr>
              <a:t>origin</a:t>
            </a:r>
          </a:p>
        </p:txBody>
      </p:sp>
      <p:sp>
        <p:nvSpPr>
          <p:cNvPr id="23" name="Line 21"/>
          <p:cNvSpPr>
            <a:spLocks noChangeShapeType="1"/>
          </p:cNvSpPr>
          <p:nvPr/>
        </p:nvSpPr>
        <p:spPr bwMode="auto">
          <a:xfrm>
            <a:off x="1490408" y="4243644"/>
            <a:ext cx="683590" cy="631716"/>
          </a:xfrm>
          <a:prstGeom prst="line">
            <a:avLst/>
          </a:prstGeom>
          <a:noFill/>
          <a:ln w="38100">
            <a:solidFill>
              <a:srgbClr val="FF0000"/>
            </a:solidFill>
            <a:round/>
            <a:headEnd/>
            <a:tailEnd type="triangle" w="lg" len="lg"/>
          </a:ln>
        </p:spPr>
        <p:txBody>
          <a:bodyPr wrap="none" anchor="ctr"/>
          <a:lstStyle/>
          <a:p>
            <a:endParaRPr lang="en-US"/>
          </a:p>
        </p:txBody>
      </p:sp>
      <p:sp>
        <p:nvSpPr>
          <p:cNvPr id="24" name="Line 22"/>
          <p:cNvSpPr>
            <a:spLocks noChangeShapeType="1"/>
          </p:cNvSpPr>
          <p:nvPr/>
        </p:nvSpPr>
        <p:spPr bwMode="auto">
          <a:xfrm flipH="1">
            <a:off x="3157186" y="4225632"/>
            <a:ext cx="492222" cy="388404"/>
          </a:xfrm>
          <a:prstGeom prst="line">
            <a:avLst/>
          </a:prstGeom>
          <a:noFill/>
          <a:ln w="38100">
            <a:solidFill>
              <a:srgbClr val="00B0F0"/>
            </a:solidFill>
            <a:round/>
            <a:headEnd/>
            <a:tailEnd type="triangle" w="lg" len="lg"/>
          </a:ln>
        </p:spPr>
        <p:txBody>
          <a:bodyPr wrap="none" anchor="ctr"/>
          <a:lstStyle/>
          <a:p>
            <a:endParaRPr lang="en-US"/>
          </a:p>
        </p:txBody>
      </p:sp>
      <p:sp>
        <p:nvSpPr>
          <p:cNvPr id="25" name="Text Box 23"/>
          <p:cNvSpPr txBox="1">
            <a:spLocks noChangeArrowheads="1"/>
          </p:cNvSpPr>
          <p:nvPr/>
        </p:nvSpPr>
        <p:spPr bwMode="auto">
          <a:xfrm>
            <a:off x="7365611" y="1021138"/>
            <a:ext cx="1024639" cy="707886"/>
          </a:xfrm>
          <a:prstGeom prst="rect">
            <a:avLst/>
          </a:prstGeom>
          <a:noFill/>
          <a:ln w="19050">
            <a:noFill/>
            <a:miter lim="800000"/>
            <a:headEnd/>
            <a:tailEnd/>
          </a:ln>
        </p:spPr>
        <p:txBody>
          <a:bodyPr wrap="none" anchor="ctr">
            <a:spAutoFit/>
          </a:bodyPr>
          <a:lstStyle/>
          <a:p>
            <a:pPr algn="ctr" eaLnBrk="0" hangingPunct="0"/>
            <a:r>
              <a:rPr lang="en-US" sz="2000" b="1" dirty="0">
                <a:latin typeface="Times New Roman" pitchFamily="18" charset="0"/>
                <a:cs typeface="Times New Roman" pitchFamily="18" charset="0"/>
              </a:rPr>
              <a:t>Earth’s</a:t>
            </a:r>
          </a:p>
          <a:p>
            <a:pPr algn="ctr" eaLnBrk="0" hangingPunct="0"/>
            <a:r>
              <a:rPr lang="en-US" sz="2000" b="1" dirty="0">
                <a:latin typeface="Times New Roman" pitchFamily="18" charset="0"/>
                <a:cs typeface="Times New Roman" pitchFamily="18" charset="0"/>
              </a:rPr>
              <a:t>Surface</a:t>
            </a:r>
          </a:p>
        </p:txBody>
      </p:sp>
      <p:sp>
        <p:nvSpPr>
          <p:cNvPr id="27" name="Text Box 25"/>
          <p:cNvSpPr txBox="1">
            <a:spLocks noChangeArrowheads="1"/>
          </p:cNvSpPr>
          <p:nvPr/>
        </p:nvSpPr>
        <p:spPr bwMode="auto">
          <a:xfrm>
            <a:off x="5351397" y="2181684"/>
            <a:ext cx="561372" cy="461665"/>
          </a:xfrm>
          <a:prstGeom prst="rect">
            <a:avLst/>
          </a:prstGeom>
          <a:noFill/>
          <a:ln w="19050">
            <a:noFill/>
            <a:miter lim="800000"/>
            <a:headEnd/>
            <a:tailEnd/>
          </a:ln>
        </p:spPr>
        <p:txBody>
          <a:bodyPr wrap="none" anchor="ctr">
            <a:spAutoFit/>
          </a:bodyPr>
          <a:lstStyle/>
          <a:p>
            <a:pPr algn="ctr" eaLnBrk="0" hangingPunct="0"/>
            <a:r>
              <a:rPr lang="en-US" sz="2400" b="1" dirty="0">
                <a:latin typeface="Times New Roman" pitchFamily="18" charset="0"/>
                <a:cs typeface="Times New Roman" pitchFamily="18" charset="0"/>
              </a:rPr>
              <a:t>h</a:t>
            </a:r>
            <a:r>
              <a:rPr lang="en-US" sz="2400" b="1" baseline="-25000" dirty="0">
                <a:latin typeface="Times New Roman" pitchFamily="18" charset="0"/>
                <a:cs typeface="Times New Roman" pitchFamily="18" charset="0"/>
              </a:rPr>
              <a:t>83</a:t>
            </a:r>
            <a:endParaRPr lang="en-US" sz="2400" b="1" dirty="0">
              <a:latin typeface="Times New Roman" pitchFamily="18" charset="0"/>
              <a:cs typeface="Times New Roman" pitchFamily="18" charset="0"/>
            </a:endParaRPr>
          </a:p>
        </p:txBody>
      </p:sp>
      <p:sp>
        <p:nvSpPr>
          <p:cNvPr id="28" name="Text Box 26"/>
          <p:cNvSpPr txBox="1">
            <a:spLocks noChangeArrowheads="1"/>
          </p:cNvSpPr>
          <p:nvPr/>
        </p:nvSpPr>
        <p:spPr bwMode="auto">
          <a:xfrm>
            <a:off x="6345327" y="1952860"/>
            <a:ext cx="561372" cy="461665"/>
          </a:xfrm>
          <a:prstGeom prst="rect">
            <a:avLst/>
          </a:prstGeom>
          <a:noFill/>
          <a:ln w="19050">
            <a:noFill/>
            <a:miter lim="800000"/>
            <a:headEnd/>
            <a:tailEnd/>
          </a:ln>
        </p:spPr>
        <p:txBody>
          <a:bodyPr wrap="none" anchor="ctr">
            <a:spAutoFit/>
          </a:bodyPr>
          <a:lstStyle/>
          <a:p>
            <a:pPr algn="ctr" eaLnBrk="0" hangingPunct="0"/>
            <a:r>
              <a:rPr lang="en-US" sz="2400" b="1" dirty="0">
                <a:latin typeface="Times New Roman" pitchFamily="18" charset="0"/>
                <a:cs typeface="Times New Roman" pitchFamily="18" charset="0"/>
              </a:rPr>
              <a:t>h</a:t>
            </a:r>
            <a:r>
              <a:rPr lang="en-US" sz="2400" b="1" baseline="-25000" dirty="0">
                <a:latin typeface="Times New Roman" pitchFamily="18" charset="0"/>
                <a:cs typeface="Times New Roman" pitchFamily="18" charset="0"/>
              </a:rPr>
              <a:t>14</a:t>
            </a:r>
            <a:endParaRPr lang="en-US" sz="2400" b="1" dirty="0">
              <a:latin typeface="Times New Roman" pitchFamily="18" charset="0"/>
              <a:cs typeface="Times New Roman" pitchFamily="18" charset="0"/>
            </a:endParaRPr>
          </a:p>
        </p:txBody>
      </p:sp>
      <p:sp>
        <p:nvSpPr>
          <p:cNvPr id="31" name="Text Box 19"/>
          <p:cNvSpPr txBox="1">
            <a:spLocks noChangeArrowheads="1"/>
          </p:cNvSpPr>
          <p:nvPr/>
        </p:nvSpPr>
        <p:spPr bwMode="auto">
          <a:xfrm>
            <a:off x="6645323" y="5470431"/>
            <a:ext cx="1093569" cy="707886"/>
          </a:xfrm>
          <a:prstGeom prst="rect">
            <a:avLst/>
          </a:prstGeom>
          <a:noFill/>
          <a:ln w="19050">
            <a:noFill/>
            <a:miter lim="800000"/>
            <a:headEnd/>
            <a:tailEnd/>
          </a:ln>
        </p:spPr>
        <p:txBody>
          <a:bodyPr wrap="none" anchor="ctr">
            <a:spAutoFit/>
          </a:bodyPr>
          <a:lstStyle/>
          <a:p>
            <a:pPr algn="ctr" eaLnBrk="0" hangingPunct="0"/>
            <a:r>
              <a:rPr lang="en-US" sz="2000" b="1" dirty="0">
                <a:latin typeface="Times New Roman" pitchFamily="18" charset="0"/>
                <a:cs typeface="Times New Roman" pitchFamily="18" charset="0"/>
              </a:rPr>
              <a:t>GRS80</a:t>
            </a:r>
          </a:p>
          <a:p>
            <a:pPr algn="ctr" eaLnBrk="0" hangingPunct="0"/>
            <a:r>
              <a:rPr lang="en-US" sz="2000" b="1" dirty="0">
                <a:latin typeface="Times New Roman" pitchFamily="18" charset="0"/>
                <a:cs typeface="Times New Roman" pitchFamily="18" charset="0"/>
              </a:rPr>
              <a:t>ellipsoid</a:t>
            </a:r>
          </a:p>
        </p:txBody>
      </p:sp>
      <p:sp>
        <p:nvSpPr>
          <p:cNvPr id="32" name="Line 21"/>
          <p:cNvSpPr>
            <a:spLocks noChangeShapeType="1"/>
          </p:cNvSpPr>
          <p:nvPr/>
        </p:nvSpPr>
        <p:spPr bwMode="auto">
          <a:xfrm flipH="1" flipV="1">
            <a:off x="6704462" y="4974925"/>
            <a:ext cx="357862" cy="544772"/>
          </a:xfrm>
          <a:prstGeom prst="line">
            <a:avLst/>
          </a:prstGeom>
          <a:noFill/>
          <a:ln w="19050">
            <a:solidFill>
              <a:schemeClr val="tx1"/>
            </a:solidFill>
            <a:round/>
            <a:headEnd w="lg" len="med"/>
            <a:tailEnd type="triangle" w="lg" len="med"/>
          </a:ln>
        </p:spPr>
        <p:txBody>
          <a:bodyPr wrap="none" anchor="ctr"/>
          <a:lstStyle/>
          <a:p>
            <a:endParaRPr lang="en-US"/>
          </a:p>
        </p:txBody>
      </p:sp>
      <p:sp>
        <p:nvSpPr>
          <p:cNvPr id="33" name="Line 21"/>
          <p:cNvSpPr>
            <a:spLocks noChangeShapeType="1"/>
          </p:cNvSpPr>
          <p:nvPr/>
        </p:nvSpPr>
        <p:spPr bwMode="auto">
          <a:xfrm flipV="1">
            <a:off x="7244396" y="4738587"/>
            <a:ext cx="242430" cy="781110"/>
          </a:xfrm>
          <a:prstGeom prst="line">
            <a:avLst/>
          </a:prstGeom>
          <a:noFill/>
          <a:ln w="19050">
            <a:solidFill>
              <a:schemeClr val="tx1"/>
            </a:solidFill>
            <a:round/>
            <a:headEnd w="lg" len="med"/>
            <a:tailEnd type="triangle" w="lg" len="med"/>
          </a:ln>
        </p:spPr>
        <p:txBody>
          <a:bodyPr wrap="none" anchor="ctr"/>
          <a:lstStyle/>
          <a:p>
            <a:endParaRPr lang="en-US"/>
          </a:p>
        </p:txBody>
      </p:sp>
      <p:sp>
        <p:nvSpPr>
          <p:cNvPr id="29" name="Line 22"/>
          <p:cNvSpPr>
            <a:spLocks noChangeShapeType="1"/>
          </p:cNvSpPr>
          <p:nvPr/>
        </p:nvSpPr>
        <p:spPr bwMode="auto">
          <a:xfrm flipH="1">
            <a:off x="6965202" y="1427885"/>
            <a:ext cx="418005" cy="398796"/>
          </a:xfrm>
          <a:prstGeom prst="line">
            <a:avLst/>
          </a:prstGeom>
          <a:noFill/>
          <a:ln w="38100">
            <a:solidFill>
              <a:srgbClr val="00B050"/>
            </a:solidFill>
            <a:round/>
            <a:headEnd/>
            <a:tailEnd type="triangle" w="lg" len="med"/>
          </a:ln>
        </p:spPr>
        <p:txBody>
          <a:bodyPr wrap="none" anchor="ctr"/>
          <a:lstStyle/>
          <a:p>
            <a:endParaRPr lang="en-US"/>
          </a:p>
        </p:txBody>
      </p:sp>
      <p:sp>
        <p:nvSpPr>
          <p:cNvPr id="10" name="Arc 8"/>
          <p:cNvSpPr>
            <a:spLocks/>
          </p:cNvSpPr>
          <p:nvPr/>
        </p:nvSpPr>
        <p:spPr bwMode="auto">
          <a:xfrm>
            <a:off x="3079019" y="1550890"/>
            <a:ext cx="4406210" cy="3139894"/>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00B0F0"/>
            </a:solidFill>
            <a:round/>
            <a:headEnd/>
            <a:tailEnd/>
          </a:ln>
        </p:spPr>
        <p:txBody>
          <a:bodyPr wrap="none" anchor="ctr"/>
          <a:lstStyle/>
          <a:p>
            <a:endParaRPr lang="en-US"/>
          </a:p>
        </p:txBody>
      </p:sp>
      <p:sp>
        <p:nvSpPr>
          <p:cNvPr id="12" name="Line 10"/>
          <p:cNvSpPr>
            <a:spLocks noChangeShapeType="1"/>
          </p:cNvSpPr>
          <p:nvPr/>
        </p:nvSpPr>
        <p:spPr bwMode="auto">
          <a:xfrm flipV="1">
            <a:off x="5615527" y="1642821"/>
            <a:ext cx="1043619" cy="1252242"/>
          </a:xfrm>
          <a:prstGeom prst="line">
            <a:avLst/>
          </a:prstGeom>
          <a:noFill/>
          <a:ln w="28575">
            <a:solidFill>
              <a:schemeClr val="bg1">
                <a:lumMod val="50000"/>
              </a:schemeClr>
            </a:solidFill>
            <a:round/>
            <a:headEnd/>
            <a:tailEnd type="none" w="med" len="med"/>
          </a:ln>
        </p:spPr>
        <p:txBody>
          <a:bodyPr wrap="none" anchor="ctr"/>
          <a:lstStyle/>
          <a:p>
            <a:endParaRPr lang="en-US"/>
          </a:p>
        </p:txBody>
      </p:sp>
      <p:sp>
        <p:nvSpPr>
          <p:cNvPr id="7" name="Arc 5"/>
          <p:cNvSpPr>
            <a:spLocks/>
          </p:cNvSpPr>
          <p:nvPr/>
        </p:nvSpPr>
        <p:spPr bwMode="auto">
          <a:xfrm>
            <a:off x="2252936" y="1786545"/>
            <a:ext cx="4406210" cy="3138599"/>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0000"/>
            </a:solidFill>
            <a:round/>
            <a:headEnd/>
            <a:tailEnd/>
          </a:ln>
        </p:spPr>
        <p:txBody>
          <a:bodyPr wrap="none" anchor="ctr"/>
          <a:lstStyle/>
          <a:p>
            <a:endParaRPr lang="en-US"/>
          </a:p>
        </p:txBody>
      </p:sp>
      <p:sp>
        <p:nvSpPr>
          <p:cNvPr id="30" name="Line 21"/>
          <p:cNvSpPr>
            <a:spLocks noChangeShapeType="1"/>
          </p:cNvSpPr>
          <p:nvPr/>
        </p:nvSpPr>
        <p:spPr bwMode="auto">
          <a:xfrm flipH="1" flipV="1">
            <a:off x="2706500" y="4863253"/>
            <a:ext cx="357862" cy="544772"/>
          </a:xfrm>
          <a:prstGeom prst="line">
            <a:avLst/>
          </a:prstGeom>
          <a:noFill/>
          <a:ln w="19050">
            <a:solidFill>
              <a:schemeClr val="tx1"/>
            </a:solidFill>
            <a:round/>
            <a:headEnd/>
            <a:tailEnd type="triangle" w="lg" len="med"/>
          </a:ln>
        </p:spPr>
        <p:txBody>
          <a:bodyPr wrap="none" anchor="ctr"/>
          <a:lstStyle/>
          <a:p>
            <a:endParaRPr lang="en-US"/>
          </a:p>
        </p:txBody>
      </p:sp>
      <p:sp>
        <p:nvSpPr>
          <p:cNvPr id="3" name="Flowchart: Connector 2"/>
          <p:cNvSpPr/>
          <p:nvPr/>
        </p:nvSpPr>
        <p:spPr>
          <a:xfrm>
            <a:off x="6600753" y="1549765"/>
            <a:ext cx="137160" cy="137160"/>
          </a:xfrm>
          <a:prstGeom prst="flowChartConnector">
            <a:avLst/>
          </a:prstGeom>
          <a:solidFill>
            <a:schemeClr val="accent2">
              <a:lumMod val="75000"/>
            </a:schemeClr>
          </a:solidFill>
          <a:ln>
            <a:solidFill>
              <a:srgbClr val="CC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0775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53961"/>
            <a:ext cx="9144001" cy="1272939"/>
          </a:xfrm>
        </p:spPr>
        <p:txBody>
          <a:bodyPr/>
          <a:lstStyle/>
          <a:p>
            <a:r>
              <a:rPr lang="en-US" sz="4000" dirty="0">
                <a:latin typeface="Cambria" panose="02040503050406030204" pitchFamily="18" charset="0"/>
                <a:ea typeface="Cambria" panose="02040503050406030204" pitchFamily="18" charset="0"/>
              </a:rPr>
              <a:t>Geometric change due to </a:t>
            </a:r>
            <a:br>
              <a:rPr lang="en-US" sz="4000" dirty="0">
                <a:latin typeface="Cambria" panose="02040503050406030204" pitchFamily="18" charset="0"/>
                <a:ea typeface="Cambria" panose="02040503050406030204" pitchFamily="18" charset="0"/>
              </a:rPr>
            </a:br>
            <a:r>
              <a:rPr lang="en-US" sz="4000" dirty="0">
                <a:latin typeface="Cambria" panose="02040503050406030204" pitchFamily="18" charset="0"/>
                <a:ea typeface="Cambria" panose="02040503050406030204" pitchFamily="18" charset="0"/>
              </a:rPr>
              <a:t>ellipsoid non-</a:t>
            </a:r>
            <a:r>
              <a:rPr lang="en-US" sz="4000" dirty="0" err="1">
                <a:latin typeface="Cambria" panose="02040503050406030204" pitchFamily="18" charset="0"/>
                <a:ea typeface="Cambria" panose="02040503050406030204" pitchFamily="18" charset="0"/>
              </a:rPr>
              <a:t>geocentricity</a:t>
            </a:r>
            <a:endParaRPr lang="en-US" sz="4000" dirty="0">
              <a:latin typeface="Cambria" panose="02040503050406030204" pitchFamily="18" charset="0"/>
              <a:ea typeface="Cambria" panose="02040503050406030204" pitchFamily="18" charset="0"/>
            </a:endParaRP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6294"/>
          <a:stretch/>
        </p:blipFill>
        <p:spPr>
          <a:xfrm>
            <a:off x="48342" y="1863344"/>
            <a:ext cx="4508070" cy="3018593"/>
          </a:xfrm>
          <a:ln w="15875">
            <a:noFill/>
          </a:ln>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6485"/>
          <a:stretch/>
        </p:blipFill>
        <p:spPr>
          <a:xfrm>
            <a:off x="4664155" y="1863344"/>
            <a:ext cx="4427967" cy="2958910"/>
          </a:xfrm>
          <a:prstGeom prst="rect">
            <a:avLst/>
          </a:prstGeom>
          <a:ln w="15875">
            <a:noFill/>
          </a:ln>
          <a:effectLst/>
        </p:spPr>
      </p:pic>
      <p:sp>
        <p:nvSpPr>
          <p:cNvPr id="11" name="Rectangle 10"/>
          <p:cNvSpPr/>
          <p:nvPr/>
        </p:nvSpPr>
        <p:spPr>
          <a:xfrm>
            <a:off x="48342" y="1863344"/>
            <a:ext cx="4508070" cy="3151109"/>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669092" y="1863343"/>
            <a:ext cx="4433041" cy="3151109"/>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txBox="1">
            <a:spLocks/>
          </p:cNvSpPr>
          <p:nvPr/>
        </p:nvSpPr>
        <p:spPr bwMode="auto">
          <a:xfrm>
            <a:off x="48342" y="4982638"/>
            <a:ext cx="4508070" cy="8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200" dirty="0">
                <a:latin typeface="Cambria" panose="02040503050406030204" pitchFamily="18" charset="0"/>
                <a:ea typeface="Cambria" panose="02040503050406030204" pitchFamily="18" charset="0"/>
              </a:rPr>
              <a:t>Horizontal (</a:t>
            </a:r>
            <a:r>
              <a:rPr lang="en-US" sz="3200" dirty="0" err="1">
                <a:latin typeface="Cambria" panose="02040503050406030204" pitchFamily="18" charset="0"/>
                <a:ea typeface="Cambria" panose="02040503050406030204" pitchFamily="18" charset="0"/>
              </a:rPr>
              <a:t>Lat</a:t>
            </a:r>
            <a:r>
              <a:rPr lang="en-US" sz="3200" dirty="0">
                <a:latin typeface="Cambria" panose="02040503050406030204" pitchFamily="18" charset="0"/>
                <a:ea typeface="Cambria" panose="02040503050406030204" pitchFamily="18" charset="0"/>
              </a:rPr>
              <a:t>, Lon)</a:t>
            </a:r>
          </a:p>
        </p:txBody>
      </p:sp>
      <p:sp>
        <p:nvSpPr>
          <p:cNvPr id="14" name="Title 1"/>
          <p:cNvSpPr txBox="1">
            <a:spLocks/>
          </p:cNvSpPr>
          <p:nvPr/>
        </p:nvSpPr>
        <p:spPr bwMode="auto">
          <a:xfrm>
            <a:off x="4664155" y="4982638"/>
            <a:ext cx="4427967" cy="8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200" dirty="0">
                <a:latin typeface="Cambria" panose="02040503050406030204" pitchFamily="18" charset="0"/>
                <a:ea typeface="Cambria" panose="02040503050406030204" pitchFamily="18" charset="0"/>
              </a:rPr>
              <a:t>Ellipsoidal (h)</a:t>
            </a:r>
          </a:p>
        </p:txBody>
      </p:sp>
      <p:sp>
        <p:nvSpPr>
          <p:cNvPr id="9" name="Title 1"/>
          <p:cNvSpPr txBox="1">
            <a:spLocks/>
          </p:cNvSpPr>
          <p:nvPr/>
        </p:nvSpPr>
        <p:spPr bwMode="auto">
          <a:xfrm>
            <a:off x="3715656" y="5859940"/>
            <a:ext cx="1712686" cy="8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200" i="1" dirty="0">
                <a:solidFill>
                  <a:srgbClr val="424242"/>
                </a:solidFill>
              </a:rPr>
              <a:t>Shift…</a:t>
            </a:r>
          </a:p>
        </p:txBody>
      </p:sp>
    </p:spTree>
    <p:extLst>
      <p:ext uri="{BB962C8B-B14F-4D97-AF65-F5344CB8AC3E}">
        <p14:creationId xmlns:p14="http://schemas.microsoft.com/office/powerpoint/2010/main" val="194142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3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53391"/>
            <a:ext cx="8229600" cy="4026631"/>
          </a:xfrm>
        </p:spPr>
        <p:txBody>
          <a:bodyPr/>
          <a:lstStyle/>
          <a:p>
            <a:r>
              <a:rPr lang="en-US" dirty="0">
                <a:latin typeface="Cambria" panose="02040503050406030204" pitchFamily="18" charset="0"/>
                <a:ea typeface="Cambria" panose="02040503050406030204" pitchFamily="18" charset="0"/>
              </a:rPr>
              <a:t>Federal Government – Executive Branch</a:t>
            </a:r>
          </a:p>
          <a:p>
            <a:pPr marL="457200" lvl="1" indent="0">
              <a:buNone/>
            </a:pPr>
            <a:r>
              <a:rPr lang="en-US" dirty="0">
                <a:latin typeface="Cambria" panose="02040503050406030204" pitchFamily="18" charset="0"/>
                <a:ea typeface="Cambria" panose="02040503050406030204" pitchFamily="18" charset="0"/>
              </a:rPr>
              <a:t>			-Department of Commerce (</a:t>
            </a:r>
            <a:r>
              <a:rPr lang="en-US" dirty="0" err="1">
                <a:latin typeface="Cambria" panose="02040503050406030204" pitchFamily="18" charset="0"/>
                <a:ea typeface="Cambria" panose="02040503050406030204" pitchFamily="18" charset="0"/>
              </a:rPr>
              <a:t>DoC</a:t>
            </a:r>
            <a:r>
              <a:rPr lang="en-US" dirty="0">
                <a:latin typeface="Cambria" panose="02040503050406030204" pitchFamily="18" charset="0"/>
                <a:ea typeface="Cambria" panose="02040503050406030204" pitchFamily="18" charset="0"/>
              </a:rPr>
              <a:t>)</a:t>
            </a:r>
          </a:p>
          <a:p>
            <a:pPr marL="457200" lvl="1" indent="0">
              <a:buNone/>
            </a:pPr>
            <a:r>
              <a:rPr lang="en-US" dirty="0">
                <a:latin typeface="Cambria" panose="02040503050406030204" pitchFamily="18" charset="0"/>
                <a:ea typeface="Cambria" panose="02040503050406030204" pitchFamily="18" charset="0"/>
              </a:rPr>
              <a:t>					(~47,000 employees)</a:t>
            </a:r>
          </a:p>
          <a:p>
            <a:pPr marL="457200" lvl="1"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-National Oceanic and Atmospheric 						Administration (NOAA)</a:t>
            </a:r>
          </a:p>
          <a:p>
            <a:pPr marL="457200" lvl="1"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-National Ocean Service (NOS)</a:t>
            </a:r>
          </a:p>
        </p:txBody>
      </p:sp>
      <p:sp>
        <p:nvSpPr>
          <p:cNvPr id="3" name="Title 2"/>
          <p:cNvSpPr>
            <a:spLocks noGrp="1"/>
          </p:cNvSpPr>
          <p:nvPr>
            <p:ph type="title"/>
          </p:nvPr>
        </p:nvSpPr>
        <p:spPr>
          <a:xfrm>
            <a:off x="457200" y="160337"/>
            <a:ext cx="8229600" cy="1143000"/>
          </a:xfrm>
        </p:spPr>
        <p:txBody>
          <a:bodyPr/>
          <a:lstStyle/>
          <a:p>
            <a:r>
              <a:rPr lang="en-US" dirty="0">
                <a:latin typeface="Cambria" panose="02040503050406030204" pitchFamily="18" charset="0"/>
                <a:ea typeface="Cambria" panose="02040503050406030204" pitchFamily="18" charset="0"/>
              </a:rPr>
              <a:t>Who is NGS?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8836" y="1679755"/>
            <a:ext cx="997792" cy="997792"/>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9877" y="3136947"/>
            <a:ext cx="1135710" cy="1135710"/>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7311" y="5566170"/>
            <a:ext cx="1258634" cy="1265665"/>
          </a:xfrm>
          <a:prstGeom prst="rect">
            <a:avLst/>
          </a:prstGeom>
        </p:spPr>
      </p:pic>
      <p:cxnSp>
        <p:nvCxnSpPr>
          <p:cNvPr id="11" name="Straight Arrow Connector 10"/>
          <p:cNvCxnSpPr/>
          <p:nvPr/>
        </p:nvCxnSpPr>
        <p:spPr>
          <a:xfrm>
            <a:off x="4572000" y="2763750"/>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72000" y="4190145"/>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582274" y="5246671"/>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457200" y="5232971"/>
            <a:ext cx="8229600" cy="165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dirty="0">
              <a:latin typeface="Cambria" panose="02040503050406030204" pitchFamily="18" charset="0"/>
              <a:ea typeface="Cambria" panose="02040503050406030204" pitchFamily="18" charset="0"/>
            </a:endParaRPr>
          </a:p>
          <a:p>
            <a:pPr marL="457200" lvl="1" indent="0">
              <a:buNone/>
            </a:pPr>
            <a:r>
              <a:rPr lang="en-US" dirty="0">
                <a:latin typeface="Cambria" panose="02040503050406030204" pitchFamily="18" charset="0"/>
                <a:ea typeface="Cambria" panose="02040503050406030204" pitchFamily="18" charset="0"/>
              </a:rPr>
              <a:t>				-National Geodetic Survey (NGS)</a:t>
            </a:r>
          </a:p>
          <a:p>
            <a:pPr marL="457200" lvl="1" indent="0">
              <a:buNone/>
            </a:pPr>
            <a:r>
              <a:rPr lang="en-US" dirty="0">
                <a:latin typeface="Cambria" panose="02040503050406030204" pitchFamily="18" charset="0"/>
                <a:ea typeface="Cambria" panose="02040503050406030204" pitchFamily="18" charset="0"/>
              </a:rPr>
              <a:t>						(~175 employees)</a:t>
            </a:r>
          </a:p>
        </p:txBody>
      </p:sp>
    </p:spTree>
    <p:extLst>
      <p:ext uri="{BB962C8B-B14F-4D97-AF65-F5344CB8AC3E}">
        <p14:creationId xmlns:p14="http://schemas.microsoft.com/office/powerpoint/2010/main" val="408946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4619" name="Picture 11" descr="D:\GIS\NGS\Datum_trans\HTDP\MapDoc_v325\Export\NAD832011_2010_to_IGS08_slide_topo_globe_v325.png">
            <a:extLst>
              <a:ext uri="{FF2B5EF4-FFF2-40B4-BE49-F238E27FC236}">
                <a16:creationId xmlns:a16="http://schemas.microsoft.com/office/drawing/2014/main" id="{5FF4A0F5-BA22-544A-9E1E-3C552C312CCA}"/>
              </a:ext>
            </a:extLst>
          </p:cNvPr>
          <p:cNvPicPr>
            <a:picLocks noChangeAspect="1" noChangeArrowheads="1"/>
          </p:cNvPicPr>
          <p:nvPr/>
        </p:nvPicPr>
        <p:blipFill>
          <a:blip r:embed="rId2"/>
          <a:srcRect l="4400" t="4400" r="4400" b="4400"/>
          <a:stretch>
            <a:fillRect/>
          </a:stretch>
        </p:blipFill>
        <p:spPr bwMode="auto">
          <a:xfrm>
            <a:off x="4548253" y="1406129"/>
            <a:ext cx="4457700" cy="4457700"/>
          </a:xfrm>
          <a:prstGeom prst="rect">
            <a:avLst/>
          </a:prstGeom>
          <a:noFill/>
          <a:effectLst>
            <a:outerShdw blurRad="63500" sx="102000" sy="102000" algn="ctr" rotWithShape="0">
              <a:prstClr val="black">
                <a:alpha val="40000"/>
              </a:prstClr>
            </a:outerShdw>
          </a:effectLst>
        </p:spPr>
      </p:pic>
      <p:sp>
        <p:nvSpPr>
          <p:cNvPr id="14" name="Oval 13">
            <a:extLst>
              <a:ext uri="{FF2B5EF4-FFF2-40B4-BE49-F238E27FC236}">
                <a16:creationId xmlns:a16="http://schemas.microsoft.com/office/drawing/2014/main" id="{04090BB9-097A-4942-A5B6-5238384936C3}"/>
              </a:ext>
            </a:extLst>
          </p:cNvPr>
          <p:cNvSpPr>
            <a:spLocks noChangeAspect="1"/>
          </p:cNvSpPr>
          <p:nvPr/>
        </p:nvSpPr>
        <p:spPr>
          <a:xfrm>
            <a:off x="4547818" y="1405890"/>
            <a:ext cx="4457700" cy="4457700"/>
          </a:xfrm>
          <a:prstGeom prst="ellipse">
            <a:avLst/>
          </a:prstGeom>
          <a:gradFill flip="none" rotWithShape="1">
            <a:gsLst>
              <a:gs pos="70000">
                <a:schemeClr val="accent1">
                  <a:lumMod val="20000"/>
                  <a:lumOff val="80000"/>
                  <a:alpha val="10000"/>
                </a:schemeClr>
              </a:gs>
              <a:gs pos="81000">
                <a:schemeClr val="accent1">
                  <a:lumMod val="50000"/>
                </a:schemeClr>
              </a:gs>
              <a:gs pos="100000">
                <a:schemeClr val="accent1">
                  <a:lumMod val="75000"/>
                  <a:alpha val="1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b="1">
              <a:solidFill>
                <a:srgbClr val="FFFFFF"/>
              </a:solidFill>
              <a:latin typeface="Calibri"/>
            </a:endParaRPr>
          </a:p>
        </p:txBody>
      </p:sp>
      <p:pic>
        <p:nvPicPr>
          <p:cNvPr id="91142" name="Picture 13" descr="D:\GIS\NGS\Datum_trans\HTDP\MapDoc_v325\Export\NAD832011_2010_to_IGS08_slide_globe_6000km_40N_110W.png">
            <a:extLst>
              <a:ext uri="{FF2B5EF4-FFF2-40B4-BE49-F238E27FC236}">
                <a16:creationId xmlns:a16="http://schemas.microsoft.com/office/drawing/2014/main" id="{3B013ABD-D5C5-3D4B-AA89-E2F0F6162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01" t="4401" r="4401" b="4401"/>
          <a:stretch>
            <a:fillRect/>
          </a:stretch>
        </p:blipFill>
        <p:spPr bwMode="auto">
          <a:xfrm>
            <a:off x="4548253" y="1406129"/>
            <a:ext cx="44577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1143" name="Group 21">
            <a:extLst>
              <a:ext uri="{FF2B5EF4-FFF2-40B4-BE49-F238E27FC236}">
                <a16:creationId xmlns:a16="http://schemas.microsoft.com/office/drawing/2014/main" id="{027322B9-72AA-3A43-875A-2066DA246029}"/>
              </a:ext>
            </a:extLst>
          </p:cNvPr>
          <p:cNvGrpSpPr>
            <a:grpSpLocks/>
          </p:cNvGrpSpPr>
          <p:nvPr/>
        </p:nvGrpSpPr>
        <p:grpSpPr bwMode="auto">
          <a:xfrm>
            <a:off x="4548253" y="1406129"/>
            <a:ext cx="4457700" cy="4457700"/>
            <a:chOff x="2560320" y="731520"/>
            <a:chExt cx="5943600" cy="5943600"/>
          </a:xfrm>
        </p:grpSpPr>
        <p:sp>
          <p:nvSpPr>
            <p:cNvPr id="18" name="Oval 17">
              <a:extLst>
                <a:ext uri="{FF2B5EF4-FFF2-40B4-BE49-F238E27FC236}">
                  <a16:creationId xmlns:a16="http://schemas.microsoft.com/office/drawing/2014/main" id="{F30F4C44-6DBD-CE4B-95DC-ED4BB00D1292}"/>
                </a:ext>
              </a:extLst>
            </p:cNvPr>
            <p:cNvSpPr>
              <a:spLocks noChangeAspect="1"/>
            </p:cNvSpPr>
            <p:nvPr/>
          </p:nvSpPr>
          <p:spPr>
            <a:xfrm>
              <a:off x="2560320" y="731520"/>
              <a:ext cx="5943600" cy="5943600"/>
            </a:xfrm>
            <a:prstGeom prst="ellipse">
              <a:avLst/>
            </a:prstGeom>
            <a:gradFill flip="none" rotWithShape="1">
              <a:gsLst>
                <a:gs pos="70000">
                  <a:schemeClr val="accent1">
                    <a:lumMod val="20000"/>
                    <a:lumOff val="80000"/>
                    <a:alpha val="10000"/>
                  </a:schemeClr>
                </a:gs>
                <a:gs pos="81000">
                  <a:schemeClr val="accent1">
                    <a:lumMod val="50000"/>
                  </a:schemeClr>
                </a:gs>
                <a:gs pos="100000">
                  <a:schemeClr val="accent1">
                    <a:lumMod val="75000"/>
                    <a:alpha val="1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b="1">
                <a:solidFill>
                  <a:srgbClr val="FFFFFF"/>
                </a:solidFill>
                <a:latin typeface="Calibri"/>
              </a:endParaRPr>
            </a:p>
          </p:txBody>
        </p:sp>
        <p:sp>
          <p:nvSpPr>
            <p:cNvPr id="20" name="Rectangle 19">
              <a:extLst>
                <a:ext uri="{FF2B5EF4-FFF2-40B4-BE49-F238E27FC236}">
                  <a16:creationId xmlns:a16="http://schemas.microsoft.com/office/drawing/2014/main" id="{899A2FE5-ECA9-9448-8E27-47EF173E775F}"/>
                </a:ext>
              </a:extLst>
            </p:cNvPr>
            <p:cNvSpPr/>
            <p:nvPr/>
          </p:nvSpPr>
          <p:spPr>
            <a:xfrm rot="3300000">
              <a:off x="2973863" y="5310664"/>
              <a:ext cx="92075" cy="46038"/>
            </a:xfrm>
            <a:prstGeom prst="rect">
              <a:avLst/>
            </a:prstGeom>
            <a:solidFill>
              <a:schemeClr val="bg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b="1">
                <a:solidFill>
                  <a:srgbClr val="FFFFFF"/>
                </a:solidFill>
                <a:latin typeface="Calibri"/>
              </a:endParaRPr>
            </a:p>
          </p:txBody>
        </p:sp>
      </p:grpSp>
      <p:sp>
        <p:nvSpPr>
          <p:cNvPr id="4" name="TextBox 3">
            <a:extLst>
              <a:ext uri="{FF2B5EF4-FFF2-40B4-BE49-F238E27FC236}">
                <a16:creationId xmlns:a16="http://schemas.microsoft.com/office/drawing/2014/main" id="{51ACB2AA-8943-C543-ADA1-5C11612AC99E}"/>
              </a:ext>
            </a:extLst>
          </p:cNvPr>
          <p:cNvSpPr txBox="1"/>
          <p:nvPr/>
        </p:nvSpPr>
        <p:spPr>
          <a:xfrm>
            <a:off x="7040230" y="3406380"/>
            <a:ext cx="1157288" cy="323165"/>
          </a:xfrm>
          <a:prstGeom prst="rect">
            <a:avLst/>
          </a:prstGeom>
          <a:noFill/>
        </p:spPr>
        <p:txBody>
          <a:bodyPr>
            <a:spAutoFit/>
          </a:bodyPr>
          <a:lstStyle/>
          <a:p>
            <a:pPr algn="ctr">
              <a:defRPr/>
            </a:pPr>
            <a:r>
              <a:rPr lang="en-US" sz="1500" b="1" i="1" dirty="0">
                <a:solidFill>
                  <a:srgbClr val="FFFF00"/>
                </a:solidFill>
                <a:effectLst>
                  <a:outerShdw blurRad="38100" dist="38100" dir="2700000" algn="tl">
                    <a:srgbClr val="000000">
                      <a:alpha val="43137"/>
                    </a:srgbClr>
                  </a:outerShdw>
                </a:effectLst>
                <a:latin typeface="Calibri" charset="0"/>
                <a:ea typeface="ＭＳ Ｐゴシック" charset="0"/>
              </a:rPr>
              <a:t>NATRF2022</a:t>
            </a:r>
          </a:p>
        </p:txBody>
      </p:sp>
      <p:sp>
        <p:nvSpPr>
          <p:cNvPr id="10" name="TextBox 9">
            <a:extLst>
              <a:ext uri="{FF2B5EF4-FFF2-40B4-BE49-F238E27FC236}">
                <a16:creationId xmlns:a16="http://schemas.microsoft.com/office/drawing/2014/main" id="{70ADD5D4-5B88-BD44-B510-AE3CE0AADB7C}"/>
              </a:ext>
            </a:extLst>
          </p:cNvPr>
          <p:cNvSpPr txBox="1"/>
          <p:nvPr/>
        </p:nvSpPr>
        <p:spPr>
          <a:xfrm>
            <a:off x="4685175" y="3718324"/>
            <a:ext cx="1158479" cy="323165"/>
          </a:xfrm>
          <a:prstGeom prst="rect">
            <a:avLst/>
          </a:prstGeom>
          <a:noFill/>
        </p:spPr>
        <p:txBody>
          <a:bodyPr>
            <a:spAutoFit/>
          </a:bodyPr>
          <a:lstStyle/>
          <a:p>
            <a:pPr algn="ctr">
              <a:defRPr/>
            </a:pPr>
            <a:r>
              <a:rPr lang="en-US" sz="1500" b="1" i="1" dirty="0">
                <a:solidFill>
                  <a:srgbClr val="FFFF00"/>
                </a:solidFill>
                <a:effectLst>
                  <a:outerShdw blurRad="38100" dist="38100" dir="2700000" algn="tl">
                    <a:srgbClr val="000000">
                      <a:alpha val="43137"/>
                    </a:srgbClr>
                  </a:outerShdw>
                </a:effectLst>
                <a:latin typeface="Calibri" charset="0"/>
                <a:ea typeface="ＭＳ Ｐゴシック" charset="0"/>
              </a:rPr>
              <a:t>PATRF2022</a:t>
            </a:r>
          </a:p>
        </p:txBody>
      </p:sp>
      <p:sp>
        <p:nvSpPr>
          <p:cNvPr id="11" name="TextBox 10">
            <a:extLst>
              <a:ext uri="{FF2B5EF4-FFF2-40B4-BE49-F238E27FC236}">
                <a16:creationId xmlns:a16="http://schemas.microsoft.com/office/drawing/2014/main" id="{4BBE1F71-31C1-4D41-9F47-83A38F4E8458}"/>
              </a:ext>
            </a:extLst>
          </p:cNvPr>
          <p:cNvSpPr txBox="1"/>
          <p:nvPr/>
        </p:nvSpPr>
        <p:spPr>
          <a:xfrm>
            <a:off x="7809375" y="4485086"/>
            <a:ext cx="1089422" cy="323165"/>
          </a:xfrm>
          <a:prstGeom prst="rect">
            <a:avLst/>
          </a:prstGeom>
          <a:noFill/>
        </p:spPr>
        <p:txBody>
          <a:bodyPr>
            <a:spAutoFit/>
          </a:bodyPr>
          <a:lstStyle/>
          <a:p>
            <a:pPr algn="ctr">
              <a:defRPr/>
            </a:pPr>
            <a:r>
              <a:rPr lang="en-US" sz="1500" b="1" i="1" dirty="0">
                <a:solidFill>
                  <a:srgbClr val="FFFF00"/>
                </a:solidFill>
                <a:effectLst>
                  <a:outerShdw blurRad="38100" dist="38100" dir="2700000" algn="tl">
                    <a:srgbClr val="000000">
                      <a:alpha val="43137"/>
                    </a:srgbClr>
                  </a:outerShdw>
                </a:effectLst>
                <a:latin typeface="Calibri" charset="0"/>
                <a:ea typeface="ＭＳ Ｐゴシック" charset="0"/>
              </a:rPr>
              <a:t>CATRF2022</a:t>
            </a:r>
          </a:p>
        </p:txBody>
      </p:sp>
      <p:sp>
        <p:nvSpPr>
          <p:cNvPr id="13" name="TextBox 12">
            <a:extLst>
              <a:ext uri="{FF2B5EF4-FFF2-40B4-BE49-F238E27FC236}">
                <a16:creationId xmlns:a16="http://schemas.microsoft.com/office/drawing/2014/main" id="{BC2225D9-94B7-2C48-BDF2-92C2200A4837}"/>
              </a:ext>
            </a:extLst>
          </p:cNvPr>
          <p:cNvSpPr txBox="1"/>
          <p:nvPr/>
        </p:nvSpPr>
        <p:spPr>
          <a:xfrm>
            <a:off x="-248882" y="1912721"/>
            <a:ext cx="5567083" cy="646331"/>
          </a:xfrm>
          <a:prstGeom prst="rect">
            <a:avLst/>
          </a:prstGeom>
          <a:noFill/>
        </p:spPr>
        <p:txBody>
          <a:bodyPr wrap="square">
            <a:spAutoFit/>
          </a:bodyPr>
          <a:lstStyle/>
          <a:p>
            <a:pPr algn="ctr" defTabSz="685800">
              <a:defRPr/>
            </a:pPr>
            <a:r>
              <a:rPr lang="en-US" b="1" dirty="0">
                <a:solidFill>
                  <a:srgbClr val="1F497D"/>
                </a:solidFill>
                <a:latin typeface="Arial" pitchFamily="34" charset="0"/>
                <a:ea typeface="ＭＳ Ｐゴシック" charset="0"/>
                <a:cs typeface="Arial" pitchFamily="34" charset="0"/>
              </a:rPr>
              <a:t>NAD 83 (2011/PA11/MA11) epoch 2010.00</a:t>
            </a:r>
          </a:p>
          <a:p>
            <a:pPr algn="ctr" defTabSz="685800">
              <a:defRPr/>
            </a:pPr>
            <a:r>
              <a:rPr lang="en-US" b="1" dirty="0">
                <a:solidFill>
                  <a:srgbClr val="1F497D"/>
                </a:solidFill>
                <a:latin typeface="Arial" pitchFamily="34" charset="0"/>
                <a:ea typeface="ＭＳ Ｐゴシック" charset="0"/>
                <a:cs typeface="Arial" pitchFamily="34" charset="0"/>
                <a:sym typeface="Wingdings" pitchFamily="2" charset="2"/>
              </a:rPr>
              <a:t></a:t>
            </a:r>
            <a:r>
              <a:rPr lang="en-US" b="1" dirty="0">
                <a:solidFill>
                  <a:srgbClr val="1F497D"/>
                </a:solidFill>
                <a:latin typeface="Arial" pitchFamily="34" charset="0"/>
                <a:ea typeface="ＭＳ Ｐゴシック" charset="0"/>
                <a:cs typeface="Arial" pitchFamily="34" charset="0"/>
              </a:rPr>
              <a:t> 2022 Terrestrial Reference Frames</a:t>
            </a:r>
          </a:p>
        </p:txBody>
      </p:sp>
      <p:sp>
        <p:nvSpPr>
          <p:cNvPr id="91148" name="TextBox 14">
            <a:extLst>
              <a:ext uri="{FF2B5EF4-FFF2-40B4-BE49-F238E27FC236}">
                <a16:creationId xmlns:a16="http://schemas.microsoft.com/office/drawing/2014/main" id="{DD5C7FE7-377C-4747-8FCC-15F8FF30C438}"/>
              </a:ext>
            </a:extLst>
          </p:cNvPr>
          <p:cNvSpPr txBox="1">
            <a:spLocks noChangeArrowheads="1"/>
          </p:cNvSpPr>
          <p:nvPr/>
        </p:nvSpPr>
        <p:spPr bwMode="auto">
          <a:xfrm>
            <a:off x="1661545" y="3013963"/>
            <a:ext cx="268917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None/>
            </a:pPr>
            <a:r>
              <a:rPr lang="en-US" altLang="en-US" sz="1800" b="1" i="1" dirty="0">
                <a:solidFill>
                  <a:srgbClr val="C00000"/>
                </a:solidFill>
              </a:rPr>
              <a:t>Horizontal change </a:t>
            </a:r>
            <a:r>
              <a:rPr lang="en-US" altLang="en-US" sz="1800" b="1" i="1" dirty="0">
                <a:solidFill>
                  <a:srgbClr val="1F497D"/>
                </a:solidFill>
              </a:rPr>
              <a:t>at</a:t>
            </a:r>
            <a:br>
              <a:rPr lang="en-US" altLang="en-US" sz="1800" b="1" i="1" dirty="0">
                <a:solidFill>
                  <a:srgbClr val="1F497D"/>
                </a:solidFill>
              </a:rPr>
            </a:br>
            <a:r>
              <a:rPr lang="en-US" altLang="en-US" sz="1800" b="1" i="1" dirty="0">
                <a:solidFill>
                  <a:srgbClr val="1F497D"/>
                </a:solidFill>
              </a:rPr>
              <a:t> epoch 2022.00</a:t>
            </a:r>
          </a:p>
          <a:p>
            <a:pPr algn="ctr">
              <a:spcBef>
                <a:spcPct val="0"/>
              </a:spcBef>
              <a:buNone/>
            </a:pPr>
            <a:endParaRPr lang="en-US" altLang="en-US" sz="1500" b="1" i="1" dirty="0">
              <a:solidFill>
                <a:srgbClr val="1F497D"/>
              </a:solidFill>
            </a:endParaRPr>
          </a:p>
          <a:p>
            <a:pPr algn="ctr">
              <a:spcBef>
                <a:spcPct val="0"/>
              </a:spcBef>
              <a:buNone/>
            </a:pPr>
            <a:r>
              <a:rPr lang="en-US" altLang="en-US" sz="1500" b="1" i="1" dirty="0">
                <a:solidFill>
                  <a:srgbClr val="1F497D"/>
                </a:solidFill>
              </a:rPr>
              <a:t>(contours in meters)</a:t>
            </a:r>
          </a:p>
        </p:txBody>
      </p:sp>
    </p:spTree>
    <p:extLst>
      <p:ext uri="{BB962C8B-B14F-4D97-AF65-F5344CB8AC3E}">
        <p14:creationId xmlns:p14="http://schemas.microsoft.com/office/powerpoint/2010/main" val="219357448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object 3"/>
          <p:cNvSpPr>
            <a:spLocks noChangeAspect="1"/>
          </p:cNvSpPr>
          <p:nvPr/>
        </p:nvSpPr>
        <p:spPr>
          <a:xfrm>
            <a:off x="0" y="274320"/>
            <a:ext cx="9160823" cy="633174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45663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D:\GIS\NGS\Datum_trans\HTDP\MapDoc_v325\Export\NAD83_to_IGS08_2022_vert_slide_globe_15000km_30N_140W.png">
            <a:extLst>
              <a:ext uri="{FF2B5EF4-FFF2-40B4-BE49-F238E27FC236}">
                <a16:creationId xmlns:a16="http://schemas.microsoft.com/office/drawing/2014/main" id="{409AE84B-E6A8-8643-B0EE-7B747076DE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01" t="4401" r="4401" b="4401"/>
          <a:stretch>
            <a:fillRect/>
          </a:stretch>
        </p:blipFill>
        <p:spPr bwMode="auto">
          <a:xfrm>
            <a:off x="4575637" y="1406129"/>
            <a:ext cx="44577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71935C2A-8445-654A-AA9E-8DBD9302C4D3}"/>
              </a:ext>
            </a:extLst>
          </p:cNvPr>
          <p:cNvSpPr>
            <a:spLocks noChangeAspect="1"/>
          </p:cNvSpPr>
          <p:nvPr/>
        </p:nvSpPr>
        <p:spPr>
          <a:xfrm>
            <a:off x="4576099" y="1405890"/>
            <a:ext cx="4457700" cy="4457700"/>
          </a:xfrm>
          <a:prstGeom prst="ellipse">
            <a:avLst/>
          </a:prstGeom>
          <a:gradFill flip="none" rotWithShape="1">
            <a:gsLst>
              <a:gs pos="70000">
                <a:schemeClr val="accent1">
                  <a:lumMod val="20000"/>
                  <a:lumOff val="80000"/>
                  <a:alpha val="10000"/>
                </a:schemeClr>
              </a:gs>
              <a:gs pos="81000">
                <a:schemeClr val="accent1">
                  <a:lumMod val="50000"/>
                </a:schemeClr>
              </a:gs>
              <a:gs pos="100000">
                <a:schemeClr val="accent1">
                  <a:lumMod val="75000"/>
                  <a:alpha val="1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b="1">
              <a:solidFill>
                <a:srgbClr val="FFFFFF"/>
              </a:solidFill>
              <a:latin typeface="Calibri"/>
            </a:endParaRPr>
          </a:p>
        </p:txBody>
      </p:sp>
      <p:sp>
        <p:nvSpPr>
          <p:cNvPr id="5" name="TextBox 4">
            <a:extLst>
              <a:ext uri="{FF2B5EF4-FFF2-40B4-BE49-F238E27FC236}">
                <a16:creationId xmlns:a16="http://schemas.microsoft.com/office/drawing/2014/main" id="{A4379456-E860-5142-B85B-F716CDE174DA}"/>
              </a:ext>
            </a:extLst>
          </p:cNvPr>
          <p:cNvSpPr txBox="1"/>
          <p:nvPr/>
        </p:nvSpPr>
        <p:spPr>
          <a:xfrm>
            <a:off x="6065109" y="3883820"/>
            <a:ext cx="1158478" cy="323165"/>
          </a:xfrm>
          <a:prstGeom prst="rect">
            <a:avLst/>
          </a:prstGeom>
          <a:noFill/>
        </p:spPr>
        <p:txBody>
          <a:bodyPr>
            <a:spAutoFit/>
          </a:bodyPr>
          <a:lstStyle/>
          <a:p>
            <a:pPr algn="ctr">
              <a:defRPr/>
            </a:pPr>
            <a:r>
              <a:rPr lang="en-US" sz="1500" b="1" i="1" dirty="0">
                <a:solidFill>
                  <a:srgbClr val="FFFF00"/>
                </a:solidFill>
                <a:effectLst>
                  <a:outerShdw blurRad="38100" dist="38100" dir="2700000" algn="tl">
                    <a:srgbClr val="000000">
                      <a:alpha val="43137"/>
                    </a:srgbClr>
                  </a:outerShdw>
                </a:effectLst>
                <a:latin typeface="Calibri" charset="0"/>
                <a:ea typeface="ＭＳ Ｐゴシック" charset="0"/>
              </a:rPr>
              <a:t>PATRF2022</a:t>
            </a:r>
          </a:p>
        </p:txBody>
      </p:sp>
      <p:sp>
        <p:nvSpPr>
          <p:cNvPr id="6" name="TextBox 5">
            <a:extLst>
              <a:ext uri="{FF2B5EF4-FFF2-40B4-BE49-F238E27FC236}">
                <a16:creationId xmlns:a16="http://schemas.microsoft.com/office/drawing/2014/main" id="{41886D07-3C5E-0540-B823-C426062E3EFA}"/>
              </a:ext>
            </a:extLst>
          </p:cNvPr>
          <p:cNvSpPr txBox="1"/>
          <p:nvPr/>
        </p:nvSpPr>
        <p:spPr>
          <a:xfrm>
            <a:off x="7609350" y="2738439"/>
            <a:ext cx="1158479" cy="323165"/>
          </a:xfrm>
          <a:prstGeom prst="rect">
            <a:avLst/>
          </a:prstGeom>
          <a:noFill/>
        </p:spPr>
        <p:txBody>
          <a:bodyPr>
            <a:spAutoFit/>
          </a:bodyPr>
          <a:lstStyle/>
          <a:p>
            <a:pPr algn="ctr">
              <a:defRPr/>
            </a:pPr>
            <a:r>
              <a:rPr lang="en-US" sz="1500" b="1" i="1" dirty="0">
                <a:solidFill>
                  <a:srgbClr val="FFFF00"/>
                </a:solidFill>
                <a:effectLst>
                  <a:outerShdw blurRad="38100" dist="38100" dir="2700000" algn="tl">
                    <a:srgbClr val="000000">
                      <a:alpha val="43137"/>
                    </a:srgbClr>
                  </a:outerShdw>
                </a:effectLst>
                <a:latin typeface="Calibri" charset="0"/>
                <a:ea typeface="ＭＳ Ｐゴシック" charset="0"/>
              </a:rPr>
              <a:t>NATRF2022</a:t>
            </a:r>
          </a:p>
        </p:txBody>
      </p:sp>
      <p:sp>
        <p:nvSpPr>
          <p:cNvPr id="9" name="TextBox 8">
            <a:extLst>
              <a:ext uri="{FF2B5EF4-FFF2-40B4-BE49-F238E27FC236}">
                <a16:creationId xmlns:a16="http://schemas.microsoft.com/office/drawing/2014/main" id="{2537D049-B337-4349-8988-A9889AD17B86}"/>
              </a:ext>
            </a:extLst>
          </p:cNvPr>
          <p:cNvSpPr txBox="1"/>
          <p:nvPr/>
        </p:nvSpPr>
        <p:spPr>
          <a:xfrm>
            <a:off x="-443752" y="1916613"/>
            <a:ext cx="5901713" cy="646331"/>
          </a:xfrm>
          <a:prstGeom prst="rect">
            <a:avLst/>
          </a:prstGeom>
          <a:noFill/>
        </p:spPr>
        <p:txBody>
          <a:bodyPr wrap="square">
            <a:spAutoFit/>
          </a:bodyPr>
          <a:lstStyle/>
          <a:p>
            <a:pPr algn="ctr" defTabSz="685800">
              <a:defRPr/>
            </a:pPr>
            <a:r>
              <a:rPr lang="en-US" b="1" dirty="0">
                <a:solidFill>
                  <a:srgbClr val="1F497D"/>
                </a:solidFill>
                <a:latin typeface="Arial" pitchFamily="34" charset="0"/>
                <a:ea typeface="ＭＳ Ｐゴシック" charset="0"/>
                <a:cs typeface="Arial" pitchFamily="34" charset="0"/>
              </a:rPr>
              <a:t>NAD 83 (2011/PA11/MA11) epoch 2010.00 </a:t>
            </a:r>
          </a:p>
          <a:p>
            <a:pPr algn="ctr" defTabSz="685800">
              <a:defRPr/>
            </a:pPr>
            <a:r>
              <a:rPr lang="en-US" b="1" dirty="0">
                <a:solidFill>
                  <a:srgbClr val="1F497D"/>
                </a:solidFill>
                <a:latin typeface="Arial" pitchFamily="34" charset="0"/>
                <a:ea typeface="ＭＳ Ｐゴシック" charset="0"/>
                <a:cs typeface="Arial" pitchFamily="34" charset="0"/>
                <a:sym typeface="Wingdings" pitchFamily="2" charset="2"/>
              </a:rPr>
              <a:t></a:t>
            </a:r>
            <a:r>
              <a:rPr lang="en-US" b="1" dirty="0">
                <a:solidFill>
                  <a:srgbClr val="1F497D"/>
                </a:solidFill>
                <a:latin typeface="Arial" pitchFamily="34" charset="0"/>
                <a:ea typeface="ＭＳ Ｐゴシック" charset="0"/>
                <a:cs typeface="Arial" pitchFamily="34" charset="0"/>
              </a:rPr>
              <a:t> 2022 Terrestrial Reference Frames</a:t>
            </a:r>
          </a:p>
        </p:txBody>
      </p:sp>
      <p:sp>
        <p:nvSpPr>
          <p:cNvPr id="92169" name="TextBox 9">
            <a:extLst>
              <a:ext uri="{FF2B5EF4-FFF2-40B4-BE49-F238E27FC236}">
                <a16:creationId xmlns:a16="http://schemas.microsoft.com/office/drawing/2014/main" id="{A48CF67D-1593-8D42-863A-DD9889D4651C}"/>
              </a:ext>
            </a:extLst>
          </p:cNvPr>
          <p:cNvSpPr txBox="1">
            <a:spLocks noChangeArrowheads="1"/>
          </p:cNvSpPr>
          <p:nvPr/>
        </p:nvSpPr>
        <p:spPr bwMode="auto">
          <a:xfrm>
            <a:off x="1997934" y="2729658"/>
            <a:ext cx="21717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r>
              <a:rPr lang="en-US" altLang="en-US" sz="1800" b="1" i="1" dirty="0">
                <a:solidFill>
                  <a:srgbClr val="1F497D"/>
                </a:solidFill>
              </a:rPr>
              <a:t>Change in </a:t>
            </a:r>
            <a:r>
              <a:rPr lang="en-US" altLang="en-US" sz="1800" b="1" i="1" dirty="0">
                <a:solidFill>
                  <a:srgbClr val="C00000"/>
                </a:solidFill>
              </a:rPr>
              <a:t>ellipsoid heights</a:t>
            </a:r>
            <a:r>
              <a:rPr lang="en-US" altLang="en-US" sz="1800" b="1" i="1" dirty="0">
                <a:solidFill>
                  <a:srgbClr val="1F497D"/>
                </a:solidFill>
              </a:rPr>
              <a:t> at epoch 2022.00</a:t>
            </a:r>
          </a:p>
          <a:p>
            <a:pPr>
              <a:spcBef>
                <a:spcPct val="0"/>
              </a:spcBef>
              <a:buNone/>
            </a:pPr>
            <a:endParaRPr lang="en-US" altLang="en-US" sz="1500" b="1" i="1" dirty="0">
              <a:solidFill>
                <a:srgbClr val="1F497D"/>
              </a:solidFill>
            </a:endParaRPr>
          </a:p>
          <a:p>
            <a:pPr>
              <a:spcBef>
                <a:spcPct val="0"/>
              </a:spcBef>
              <a:buNone/>
            </a:pPr>
            <a:r>
              <a:rPr lang="en-US" altLang="en-US" sz="1500" b="1" i="1" dirty="0">
                <a:solidFill>
                  <a:srgbClr val="1F497D"/>
                </a:solidFill>
              </a:rPr>
              <a:t>(contours in meters)</a:t>
            </a:r>
          </a:p>
        </p:txBody>
      </p:sp>
      <p:sp>
        <p:nvSpPr>
          <p:cNvPr id="11" name="TextBox 10">
            <a:extLst>
              <a:ext uri="{FF2B5EF4-FFF2-40B4-BE49-F238E27FC236}">
                <a16:creationId xmlns:a16="http://schemas.microsoft.com/office/drawing/2014/main" id="{2E7B17B5-6047-FF4A-AE76-9618E8BCD581}"/>
              </a:ext>
            </a:extLst>
          </p:cNvPr>
          <p:cNvSpPr txBox="1"/>
          <p:nvPr/>
        </p:nvSpPr>
        <p:spPr>
          <a:xfrm>
            <a:off x="4435143" y="3425430"/>
            <a:ext cx="1157288" cy="323165"/>
          </a:xfrm>
          <a:prstGeom prst="rect">
            <a:avLst/>
          </a:prstGeom>
          <a:noFill/>
        </p:spPr>
        <p:txBody>
          <a:bodyPr>
            <a:spAutoFit/>
          </a:bodyPr>
          <a:lstStyle/>
          <a:p>
            <a:pPr algn="ctr">
              <a:defRPr/>
            </a:pPr>
            <a:r>
              <a:rPr lang="en-US" sz="1500" b="1" i="1" dirty="0">
                <a:solidFill>
                  <a:srgbClr val="FFFF00"/>
                </a:solidFill>
                <a:effectLst>
                  <a:outerShdw blurRad="38100" dist="38100" dir="2700000" algn="tl">
                    <a:srgbClr val="000000">
                      <a:alpha val="43137"/>
                    </a:srgbClr>
                  </a:outerShdw>
                </a:effectLst>
                <a:latin typeface="Calibri" charset="0"/>
                <a:ea typeface="ＭＳ Ｐゴシック" charset="0"/>
              </a:rPr>
              <a:t>MATRF2022</a:t>
            </a:r>
          </a:p>
        </p:txBody>
      </p:sp>
    </p:spTree>
    <p:extLst>
      <p:ext uri="{BB962C8B-B14F-4D97-AF65-F5344CB8AC3E}">
        <p14:creationId xmlns:p14="http://schemas.microsoft.com/office/powerpoint/2010/main" val="79987811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indent="-514350">
              <a:spcBef>
                <a:spcPts val="133"/>
              </a:spcBef>
              <a:buFont typeface="+mj-lt"/>
              <a:buAutoNum type="arabicPeriod"/>
              <a:tabLst>
                <a:tab pos="473275" algn="l"/>
                <a:tab pos="474121" algn="l"/>
              </a:tabLst>
            </a:pPr>
            <a:r>
              <a:rPr lang="en-US" sz="3200" spc="-7" dirty="0">
                <a:latin typeface="Cambria" panose="02040503050406030204" pitchFamily="18" charset="0"/>
                <a:ea typeface="Cambria" panose="02040503050406030204" pitchFamily="18" charset="0"/>
                <a:cs typeface="Calibri"/>
              </a:rPr>
              <a:t>develop </a:t>
            </a:r>
            <a:r>
              <a:rPr lang="en-US" sz="3200" u="sng" dirty="0">
                <a:latin typeface="Cambria" panose="02040503050406030204" pitchFamily="18" charset="0"/>
                <a:ea typeface="Cambria" panose="02040503050406030204" pitchFamily="18" charset="0"/>
                <a:cs typeface="Calibri"/>
              </a:rPr>
              <a:t>four</a:t>
            </a:r>
            <a:r>
              <a:rPr sz="3200" u="sng" dirty="0">
                <a:latin typeface="Cambria" panose="02040503050406030204" pitchFamily="18" charset="0"/>
                <a:ea typeface="Cambria" panose="02040503050406030204" pitchFamily="18" charset="0"/>
                <a:cs typeface="Calibri"/>
              </a:rPr>
              <a:t> </a:t>
            </a:r>
            <a:r>
              <a:rPr lang="en-US" sz="3200" u="sng" dirty="0">
                <a:latin typeface="Cambria" panose="02040503050406030204" pitchFamily="18" charset="0"/>
                <a:ea typeface="Cambria" panose="02040503050406030204" pitchFamily="18" charset="0"/>
                <a:cs typeface="Calibri"/>
              </a:rPr>
              <a:t>"</a:t>
            </a:r>
            <a:r>
              <a:rPr sz="3200" u="sng" spc="-13" dirty="0">
                <a:latin typeface="Cambria" panose="02040503050406030204" pitchFamily="18" charset="0"/>
                <a:ea typeface="Cambria" panose="02040503050406030204" pitchFamily="18" charset="0"/>
                <a:cs typeface="Calibri"/>
              </a:rPr>
              <a:t>plate-fixed</a:t>
            </a:r>
            <a:r>
              <a:rPr lang="en-US" sz="3200" u="sng" spc="-13" dirty="0">
                <a:latin typeface="Cambria" panose="02040503050406030204" pitchFamily="18" charset="0"/>
                <a:ea typeface="Cambria" panose="02040503050406030204" pitchFamily="18" charset="0"/>
                <a:cs typeface="Calibri"/>
              </a:rPr>
              <a:t>" </a:t>
            </a:r>
            <a:r>
              <a:rPr sz="3200" u="sng" spc="-27" dirty="0">
                <a:latin typeface="Cambria" panose="02040503050406030204" pitchFamily="18" charset="0"/>
                <a:ea typeface="Cambria" panose="02040503050406030204" pitchFamily="18" charset="0"/>
                <a:cs typeface="Calibri"/>
              </a:rPr>
              <a:t>reference</a:t>
            </a:r>
            <a:r>
              <a:rPr sz="3200" u="sng" spc="20" dirty="0">
                <a:latin typeface="Cambria" panose="02040503050406030204" pitchFamily="18" charset="0"/>
                <a:ea typeface="Cambria" panose="02040503050406030204" pitchFamily="18" charset="0"/>
                <a:cs typeface="Calibri"/>
              </a:rPr>
              <a:t> </a:t>
            </a:r>
            <a:r>
              <a:rPr sz="3200" u="sng" spc="-20" dirty="0">
                <a:latin typeface="Cambria" panose="02040503050406030204" pitchFamily="18" charset="0"/>
                <a:ea typeface="Cambria" panose="02040503050406030204" pitchFamily="18" charset="0"/>
                <a:cs typeface="Calibri"/>
              </a:rPr>
              <a:t>frames</a:t>
            </a:r>
            <a:endParaRPr sz="3200" u="sng" dirty="0">
              <a:latin typeface="Cambria" panose="02040503050406030204" pitchFamily="18" charset="0"/>
              <a:ea typeface="Cambria" panose="02040503050406030204" pitchFamily="18" charset="0"/>
              <a:cs typeface="Calibri"/>
            </a:endParaRPr>
          </a:p>
          <a:p>
            <a:pPr marL="531282" marR="27093" indent="-514350">
              <a:spcBef>
                <a:spcPts val="2300"/>
              </a:spcBef>
              <a:buFont typeface="+mj-lt"/>
              <a:buAutoNum type="arabicPeriod"/>
              <a:tabLst>
                <a:tab pos="473275" algn="l"/>
                <a:tab pos="474121" algn="l"/>
              </a:tabLst>
            </a:pPr>
            <a:r>
              <a:rPr sz="3200" spc="-20" dirty="0">
                <a:latin typeface="Cambria" panose="02040503050406030204" pitchFamily="18" charset="0"/>
                <a:ea typeface="Cambria" panose="02040503050406030204" pitchFamily="18" charset="0"/>
                <a:cs typeface="Calibri"/>
              </a:rPr>
              <a:t>remove </a:t>
            </a:r>
            <a:r>
              <a:rPr sz="3200" u="sng" spc="-13" dirty="0">
                <a:latin typeface="Cambria" panose="02040503050406030204" pitchFamily="18" charset="0"/>
                <a:ea typeface="Cambria" panose="02040503050406030204" pitchFamily="18" charset="0"/>
                <a:cs typeface="Calibri"/>
              </a:rPr>
              <a:t>non-geocentricity </a:t>
            </a:r>
            <a:r>
              <a:rPr sz="3200" u="sng" spc="-7" dirty="0">
                <a:latin typeface="Cambria" panose="02040503050406030204" pitchFamily="18" charset="0"/>
                <a:ea typeface="Cambria" panose="02040503050406030204" pitchFamily="18" charset="0"/>
                <a:cs typeface="Calibri"/>
              </a:rPr>
              <a:t>of NAD</a:t>
            </a:r>
            <a:r>
              <a:rPr sz="3200" u="sng" dirty="0">
                <a:latin typeface="Cambria" panose="02040503050406030204" pitchFamily="18" charset="0"/>
                <a:ea typeface="Cambria" panose="02040503050406030204" pitchFamily="18" charset="0"/>
                <a:cs typeface="Calibri"/>
              </a:rPr>
              <a:t>83</a:t>
            </a:r>
            <a:endParaRPr sz="3200" dirty="0">
              <a:latin typeface="Cambria" panose="02040503050406030204" pitchFamily="18" charset="0"/>
              <a:ea typeface="Cambria" panose="02040503050406030204" pitchFamily="18" charset="0"/>
              <a:cs typeface="Calibri"/>
            </a:endParaRPr>
          </a:p>
          <a:p>
            <a:pPr marL="531282" indent="-514350">
              <a:spcBef>
                <a:spcPts val="2053"/>
              </a:spcBef>
              <a:buFont typeface="+mj-lt"/>
              <a:buAutoNum type="arabicPeriod"/>
              <a:tabLst>
                <a:tab pos="473275" algn="l"/>
                <a:tab pos="474121" algn="l"/>
              </a:tabLst>
            </a:pPr>
            <a:r>
              <a:rPr lang="en-US" sz="3200" b="1" spc="-13" dirty="0">
                <a:latin typeface="Cambria" panose="02040503050406030204" pitchFamily="18" charset="0"/>
                <a:ea typeface="Cambria" panose="02040503050406030204" pitchFamily="18" charset="0"/>
                <a:cs typeface="Calibri"/>
              </a:rPr>
              <a:t>align</a:t>
            </a:r>
            <a:r>
              <a:rPr sz="3200" b="1" spc="-13" dirty="0">
                <a:latin typeface="Cambria" panose="02040503050406030204" pitchFamily="18" charset="0"/>
                <a:ea typeface="Cambria" panose="02040503050406030204" pitchFamily="18" charset="0"/>
                <a:cs typeface="Calibri"/>
              </a:rPr>
              <a:t> </a:t>
            </a:r>
            <a:r>
              <a:rPr sz="3200" b="1" spc="-20" dirty="0">
                <a:latin typeface="Cambria" panose="02040503050406030204" pitchFamily="18" charset="0"/>
                <a:ea typeface="Cambria" panose="02040503050406030204" pitchFamily="18" charset="0"/>
                <a:cs typeface="Calibri"/>
              </a:rPr>
              <a:t>to </a:t>
            </a:r>
            <a:r>
              <a:rPr sz="3200" b="1" u="sng" spc="-7" dirty="0">
                <a:latin typeface="Cambria" panose="02040503050406030204" pitchFamily="18" charset="0"/>
                <a:ea typeface="Cambria" panose="02040503050406030204" pitchFamily="18" charset="0"/>
                <a:cs typeface="Calibri"/>
              </a:rPr>
              <a:t>I</a:t>
            </a:r>
            <a:r>
              <a:rPr lang="en-US" sz="3200" b="1" u="sng" spc="-7" dirty="0">
                <a:latin typeface="Cambria" panose="02040503050406030204" pitchFamily="18" charset="0"/>
                <a:ea typeface="Cambria" panose="02040503050406030204" pitchFamily="18" charset="0"/>
                <a:cs typeface="Calibri"/>
              </a:rPr>
              <a:t>TRF20</a:t>
            </a:r>
            <a:r>
              <a:rPr sz="3200" b="1" u="sng" spc="-7" dirty="0">
                <a:latin typeface="Cambria" panose="02040503050406030204" pitchFamily="18" charset="0"/>
                <a:ea typeface="Cambria" panose="02040503050406030204" pitchFamily="18" charset="0"/>
                <a:cs typeface="Calibri"/>
              </a:rPr>
              <a:t>14 </a:t>
            </a:r>
            <a:r>
              <a:rPr sz="3200" b="1" u="sng" spc="-20" dirty="0">
                <a:latin typeface="Cambria" panose="02040503050406030204" pitchFamily="18" charset="0"/>
                <a:ea typeface="Cambria" panose="02040503050406030204" pitchFamily="18" charset="0"/>
                <a:cs typeface="Calibri"/>
              </a:rPr>
              <a:t>at</a:t>
            </a:r>
            <a:r>
              <a:rPr lang="en-US" sz="3200" b="1" u="sng" spc="-20" dirty="0">
                <a:latin typeface="Cambria" panose="02040503050406030204" pitchFamily="18" charset="0"/>
                <a:ea typeface="Cambria" panose="02040503050406030204" pitchFamily="18" charset="0"/>
                <a:cs typeface="Calibri"/>
              </a:rPr>
              <a:t> epoch</a:t>
            </a:r>
            <a:r>
              <a:rPr sz="3200" b="1" u="sng" spc="-20" dirty="0">
                <a:latin typeface="Cambria" panose="02040503050406030204" pitchFamily="18" charset="0"/>
                <a:ea typeface="Cambria" panose="02040503050406030204" pitchFamily="18" charset="0"/>
                <a:cs typeface="Calibri"/>
              </a:rPr>
              <a:t> </a:t>
            </a:r>
            <a:r>
              <a:rPr sz="3200" b="1" u="sng" spc="-7" dirty="0">
                <a:latin typeface="Cambria" panose="02040503050406030204" pitchFamily="18" charset="0"/>
                <a:ea typeface="Cambria" panose="02040503050406030204" pitchFamily="18" charset="0"/>
                <a:cs typeface="Calibri"/>
              </a:rPr>
              <a:t>2020.00</a:t>
            </a:r>
            <a:endParaRPr lang="en-US" sz="3200" b="1" u="sng" dirty="0">
              <a:latin typeface="Cambria" panose="02040503050406030204" pitchFamily="18" charset="0"/>
              <a:ea typeface="Cambria" panose="02040503050406030204" pitchFamily="18" charset="0"/>
              <a:cs typeface="Calibri"/>
            </a:endParaRPr>
          </a:p>
          <a:p>
            <a:pPr marL="531282" marR="713722" indent="-514350">
              <a:spcBef>
                <a:spcPts val="2047"/>
              </a:spcBef>
              <a:buFont typeface="+mj-lt"/>
              <a:buAutoNum type="arabicPeriod"/>
              <a:tabLst>
                <a:tab pos="473075" algn="l"/>
                <a:tab pos="473075" algn="l"/>
              </a:tabLst>
            </a:pPr>
            <a:r>
              <a:rPr lang="en-US" sz="3200" spc="-20" dirty="0">
                <a:latin typeface="Cambria" panose="02040503050406030204" pitchFamily="18" charset="0"/>
                <a:ea typeface="Cambria" panose="02040503050406030204" pitchFamily="18" charset="0"/>
                <a:cs typeface="Calibri"/>
              </a:rPr>
              <a:t>remove </a:t>
            </a:r>
            <a:r>
              <a:rPr lang="en-US" sz="3200" spc="-13" dirty="0">
                <a:latin typeface="Cambria" panose="02040503050406030204" pitchFamily="18" charset="0"/>
                <a:ea typeface="Cambria" panose="02040503050406030204" pitchFamily="18" charset="0"/>
                <a:cs typeface="Calibri"/>
              </a:rPr>
              <a:t>most </a:t>
            </a:r>
            <a:r>
              <a:rPr lang="en-US" sz="3200" spc="-7" dirty="0">
                <a:latin typeface="Cambria" panose="02040503050406030204" pitchFamily="18" charset="0"/>
                <a:ea typeface="Cambria" panose="02040503050406030204" pitchFamily="18" charset="0"/>
                <a:cs typeface="Calibri"/>
              </a:rPr>
              <a:t>of </a:t>
            </a:r>
            <a:r>
              <a:rPr lang="en-US" sz="3200" spc="-13" dirty="0">
                <a:latin typeface="Cambria" panose="02040503050406030204" pitchFamily="18" charset="0"/>
                <a:ea typeface="Cambria" panose="02040503050406030204" pitchFamily="18" charset="0"/>
                <a:cs typeface="Calibri"/>
              </a:rPr>
              <a:t>tectonic </a:t>
            </a:r>
            <a:r>
              <a:rPr lang="en-US" sz="3200" spc="-20" dirty="0">
                <a:latin typeface="Cambria" panose="02040503050406030204" pitchFamily="18" charset="0"/>
                <a:ea typeface="Cambria" panose="02040503050406030204" pitchFamily="18" charset="0"/>
                <a:cs typeface="Calibri"/>
              </a:rPr>
              <a:t>plate rotation from </a:t>
            </a:r>
            <a:r>
              <a:rPr lang="en-US" sz="3200" spc="-7" dirty="0">
                <a:latin typeface="Cambria" panose="02040503050406030204" pitchFamily="18" charset="0"/>
                <a:ea typeface="Cambria" panose="02040503050406030204" pitchFamily="18" charset="0"/>
                <a:cs typeface="Calibri"/>
              </a:rPr>
              <a:t>ITRF2014 via </a:t>
            </a:r>
            <a:r>
              <a:rPr lang="en-US" sz="3200" u="sng" spc="-7" dirty="0">
                <a:uFill>
                  <a:solidFill>
                    <a:srgbClr val="000000"/>
                  </a:solidFill>
                </a:uFill>
                <a:latin typeface="Cambria" panose="02040503050406030204" pitchFamily="18" charset="0"/>
                <a:ea typeface="Cambria" panose="02040503050406030204" pitchFamily="18" charset="0"/>
                <a:cs typeface="Calibri"/>
              </a:rPr>
              <a:t>Euler</a:t>
            </a:r>
            <a:r>
              <a:rPr lang="en-US" sz="3200" u="sng" dirty="0">
                <a:uFill>
                  <a:solidFill>
                    <a:srgbClr val="000000"/>
                  </a:solidFill>
                </a:uFill>
                <a:latin typeface="Cambria" panose="02040503050406030204" pitchFamily="18" charset="0"/>
                <a:ea typeface="Cambria" panose="02040503050406030204" pitchFamily="18" charset="0"/>
                <a:cs typeface="Calibri"/>
              </a:rPr>
              <a:t> </a:t>
            </a:r>
            <a:r>
              <a:rPr lang="en-US" sz="3200" u="sng" spc="-20" dirty="0">
                <a:uFill>
                  <a:solidFill>
                    <a:srgbClr val="000000"/>
                  </a:solidFill>
                </a:uFill>
                <a:latin typeface="Cambria" panose="02040503050406030204" pitchFamily="18" charset="0"/>
                <a:ea typeface="Cambria" panose="02040503050406030204" pitchFamily="18" charset="0"/>
                <a:cs typeface="Calibri"/>
              </a:rPr>
              <a:t>Pole Parameters</a:t>
            </a:r>
            <a:endParaRPr lang="en-US" sz="3200" spc="-20" dirty="0">
              <a:uFill>
                <a:solidFill>
                  <a:srgbClr val="000000"/>
                </a:solidFill>
              </a:uFill>
              <a:latin typeface="Cambria" panose="02040503050406030204" pitchFamily="18" charset="0"/>
              <a:ea typeface="Cambria" panose="02040503050406030204" pitchFamily="18" charset="0"/>
              <a:cs typeface="Calibri"/>
            </a:endParaRPr>
          </a:p>
          <a:p>
            <a:pPr marL="16932" marR="713722">
              <a:spcBef>
                <a:spcPts val="0"/>
              </a:spcBef>
              <a:tabLst>
                <a:tab pos="473075" algn="l"/>
                <a:tab pos="473075" algn="l"/>
              </a:tabLst>
            </a:pPr>
            <a:r>
              <a:rPr lang="en-US" sz="2800" spc="-20" dirty="0">
                <a:uFill>
                  <a:solidFill>
                    <a:srgbClr val="000000"/>
                  </a:solidFill>
                </a:uFill>
                <a:latin typeface="Cambria" panose="02040503050406030204" pitchFamily="18" charset="0"/>
                <a:ea typeface="Cambria" panose="02040503050406030204" pitchFamily="18" charset="0"/>
                <a:cs typeface="Calibri"/>
              </a:rPr>
              <a:t>			(pronounced: “oiler”)</a:t>
            </a:r>
          </a:p>
          <a:p>
            <a:pPr marL="16932" marR="713722" algn="ctr">
              <a:spcBef>
                <a:spcPts val="3000"/>
              </a:spcBef>
              <a:tabLst>
                <a:tab pos="473275" algn="l"/>
                <a:tab pos="474121" algn="l"/>
                <a:tab pos="6531870" algn="l"/>
              </a:tabLst>
            </a:pP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Shift and Drift…</a:t>
            </a:r>
          </a:p>
        </p:txBody>
      </p:sp>
    </p:spTree>
    <p:extLst>
      <p:ext uri="{BB962C8B-B14F-4D97-AF65-F5344CB8AC3E}">
        <p14:creationId xmlns:p14="http://schemas.microsoft.com/office/powerpoint/2010/main" val="2857565091"/>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3721" y="1344209"/>
            <a:ext cx="8890280" cy="4462760"/>
          </a:xfrm>
          <a:prstGeom prst="rect">
            <a:avLst/>
          </a:prstGeom>
        </p:spPr>
        <p:txBody>
          <a:bodyPr wrap="square">
            <a:spAutoFit/>
          </a:bodyPr>
          <a:lstStyle/>
          <a:p>
            <a:pPr marL="228600" indent="-228600">
              <a:spcAft>
                <a:spcPts val="2400"/>
              </a:spcAft>
              <a:buFont typeface="Arial" panose="020B0604020202020204" pitchFamily="34" charset="0"/>
              <a:buChar char="•"/>
            </a:pPr>
            <a:r>
              <a:rPr lang="en-US" sz="2800" dirty="0">
                <a:latin typeface="Cambria" panose="02040503050406030204" pitchFamily="18" charset="0"/>
                <a:ea typeface="Cambria" panose="02040503050406030204" pitchFamily="18" charset="0"/>
              </a:rPr>
              <a:t>The stable coordinate system that allows us to measure </a:t>
            </a:r>
            <a:r>
              <a:rPr lang="en-US" sz="2800" b="1" dirty="0">
                <a:latin typeface="Cambria" panose="02040503050406030204" pitchFamily="18" charset="0"/>
                <a:ea typeface="Cambria" panose="02040503050406030204" pitchFamily="18" charset="0"/>
              </a:rPr>
              <a:t>change over space, time </a:t>
            </a:r>
            <a:r>
              <a:rPr lang="en-US" sz="2800" dirty="0">
                <a:latin typeface="Cambria" panose="02040503050406030204" pitchFamily="18" charset="0"/>
                <a:ea typeface="Cambria" panose="02040503050406030204" pitchFamily="18" charset="0"/>
              </a:rPr>
              <a:t>and evolving technologies.</a:t>
            </a:r>
          </a:p>
          <a:p>
            <a:pPr marL="228600" indent="-228600">
              <a:spcAft>
                <a:spcPts val="2400"/>
              </a:spcAft>
              <a:buFont typeface="Arial" panose="020B0604020202020204" pitchFamily="34" charset="0"/>
              <a:buChar char="•"/>
            </a:pPr>
            <a:r>
              <a:rPr lang="en-US" sz="2800" dirty="0">
                <a:latin typeface="Cambria" panose="02040503050406030204" pitchFamily="18" charset="0"/>
                <a:ea typeface="Cambria" panose="02040503050406030204" pitchFamily="18" charset="0"/>
              </a:rPr>
              <a:t>An accurate, stable set of station positions and velocities.</a:t>
            </a:r>
          </a:p>
          <a:p>
            <a:pPr marL="228600" indent="-228600">
              <a:spcAft>
                <a:spcPts val="2400"/>
              </a:spcAft>
              <a:buFont typeface="Arial" panose="020B0604020202020204" pitchFamily="34" charset="0"/>
              <a:buChar char="•"/>
            </a:pPr>
            <a:r>
              <a:rPr lang="en-US" sz="2800" dirty="0">
                <a:latin typeface="Cambria" panose="02040503050406030204" pitchFamily="18" charset="0"/>
                <a:ea typeface="Cambria" panose="02040503050406030204" pitchFamily="18" charset="0"/>
              </a:rPr>
              <a:t>Network measurements interconnected by </a:t>
            </a:r>
            <a:r>
              <a:rPr lang="en-US" sz="2800" b="1" dirty="0">
                <a:latin typeface="Cambria" panose="02040503050406030204" pitchFamily="18" charset="0"/>
                <a:ea typeface="Cambria" panose="02040503050406030204" pitchFamily="18" charset="0"/>
              </a:rPr>
              <a:t>co-location of different space geodetic techniques</a:t>
            </a:r>
            <a:r>
              <a:rPr lang="en-US" sz="2800" dirty="0">
                <a:latin typeface="Cambria" panose="02040503050406030204" pitchFamily="18" charset="0"/>
                <a:ea typeface="Cambria" panose="02040503050406030204" pitchFamily="18" charset="0"/>
              </a:rPr>
              <a:t>.</a:t>
            </a:r>
          </a:p>
          <a:p>
            <a:pPr marL="228600" indent="-228600">
              <a:spcAft>
                <a:spcPts val="2400"/>
              </a:spcAft>
              <a:buFont typeface="Arial" panose="020B0604020202020204" pitchFamily="34" charset="0"/>
              <a:buChar char="•"/>
            </a:pPr>
            <a:r>
              <a:rPr lang="en-US" sz="2800" dirty="0">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Approximately represents the motions of the tectonic plates with respect to the Earth's deep interior</a:t>
            </a:r>
            <a:r>
              <a:rPr lang="en-US" sz="2800" dirty="0">
                <a:latin typeface="Cambria" panose="02040503050406030204" pitchFamily="18" charset="0"/>
                <a:ea typeface="Cambria" panose="02040503050406030204" pitchFamily="18" charset="0"/>
              </a:rPr>
              <a:t>”</a:t>
            </a:r>
          </a:p>
        </p:txBody>
      </p:sp>
      <p:sp>
        <p:nvSpPr>
          <p:cNvPr id="6" name="object 2"/>
          <p:cNvSpPr txBox="1">
            <a:spLocks noGrp="1"/>
          </p:cNvSpPr>
          <p:nvPr>
            <p:ph type="title"/>
          </p:nvPr>
        </p:nvSpPr>
        <p:spPr>
          <a:xfrm>
            <a:off x="1" y="538935"/>
            <a:ext cx="9144000" cy="632651"/>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000" spc="-40" dirty="0">
                <a:latin typeface="Cambria" panose="02040503050406030204" pitchFamily="18" charset="0"/>
                <a:cs typeface="Calibri"/>
              </a:rPr>
              <a:t>International Terrestrial Reference Frame</a:t>
            </a:r>
            <a:endParaRPr sz="4000" dirty="0">
              <a:latin typeface="Cambria" panose="02040503050406030204" pitchFamily="18" charset="0"/>
              <a:cs typeface="Calibri"/>
            </a:endParaRPr>
          </a:p>
        </p:txBody>
      </p:sp>
    </p:spTree>
    <p:extLst>
      <p:ext uri="{BB962C8B-B14F-4D97-AF65-F5344CB8AC3E}">
        <p14:creationId xmlns:p14="http://schemas.microsoft.com/office/powerpoint/2010/main" val="142935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196" y="176896"/>
            <a:ext cx="6547608" cy="6547608"/>
          </a:xfrm>
          <a:prstGeom prst="rect">
            <a:avLst/>
          </a:prstGeom>
        </p:spPr>
      </p:pic>
      <p:sp>
        <p:nvSpPr>
          <p:cNvPr id="6" name="TextBox 5"/>
          <p:cNvSpPr txBox="1"/>
          <p:nvPr/>
        </p:nvSpPr>
        <p:spPr>
          <a:xfrm>
            <a:off x="6429725" y="238451"/>
            <a:ext cx="2530180" cy="523220"/>
          </a:xfrm>
          <a:prstGeom prst="rect">
            <a:avLst/>
          </a:prstGeom>
          <a:noFill/>
        </p:spPr>
        <p:txBody>
          <a:bodyPr wrap="none" rtlCol="0">
            <a:spAutoFit/>
          </a:bodyPr>
          <a:lstStyle/>
          <a:p>
            <a:r>
              <a:rPr lang="en-US" sz="2800" dirty="0">
                <a:latin typeface="Cambria" panose="02040503050406030204" pitchFamily="18" charset="0"/>
                <a:ea typeface="Cambria" panose="02040503050406030204" pitchFamily="18" charset="0"/>
              </a:rPr>
              <a:t>Watch the grid!</a:t>
            </a:r>
          </a:p>
        </p:txBody>
      </p:sp>
      <p:sp>
        <p:nvSpPr>
          <p:cNvPr id="5" name="TextBox 4"/>
          <p:cNvSpPr txBox="1"/>
          <p:nvPr/>
        </p:nvSpPr>
        <p:spPr>
          <a:xfrm>
            <a:off x="126945" y="176896"/>
            <a:ext cx="2654445" cy="584775"/>
          </a:xfrm>
          <a:prstGeom prst="rect">
            <a:avLst/>
          </a:prstGeom>
          <a:noFill/>
        </p:spPr>
        <p:txBody>
          <a:bodyPr wrap="none" rtlCol="0">
            <a:spAutoFit/>
          </a:bodyPr>
          <a:lstStyle/>
          <a:p>
            <a:r>
              <a:rPr lang="en-US" sz="3200" b="1" dirty="0">
                <a:latin typeface="Cambria" panose="02040503050406030204" pitchFamily="18" charset="0"/>
                <a:ea typeface="Cambria" panose="02040503050406030204" pitchFamily="18" charset="0"/>
              </a:rPr>
              <a:t>ITRF concept</a:t>
            </a:r>
          </a:p>
        </p:txBody>
      </p:sp>
      <p:sp>
        <p:nvSpPr>
          <p:cNvPr id="7" name="TextBox 6"/>
          <p:cNvSpPr txBox="1"/>
          <p:nvPr/>
        </p:nvSpPr>
        <p:spPr>
          <a:xfrm>
            <a:off x="7391401" y="5236366"/>
            <a:ext cx="2311454" cy="707886"/>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Drift…</a:t>
            </a:r>
          </a:p>
        </p:txBody>
      </p:sp>
    </p:spTree>
    <p:extLst>
      <p:ext uri="{BB962C8B-B14F-4D97-AF65-F5344CB8AC3E}">
        <p14:creationId xmlns:p14="http://schemas.microsoft.com/office/powerpoint/2010/main" val="1066638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1750" tmFilter="0, 0; .2, .5; .8, .5; 1, 0"/>
                                        <p:tgtEl>
                                          <p:spTgt spid="6"/>
                                        </p:tgtEl>
                                      </p:cBhvr>
                                    </p:animEffect>
                                    <p:animScale>
                                      <p:cBhvr>
                                        <p:cTn id="7" dur="875" autoRev="1" fill="hold"/>
                                        <p:tgtEl>
                                          <p:spTgt spid="6"/>
                                        </p:tgtEl>
                                      </p:cBhvr>
                                      <p:by x="105000" y="105000"/>
                                    </p:animScale>
                                  </p:childTnLst>
                                </p:cTn>
                              </p:par>
                            </p:childTnLst>
                          </p:cTn>
                        </p:par>
                        <p:par>
                          <p:cTn id="8" fill="hold">
                            <p:stCondLst>
                              <p:cond delay="1750"/>
                            </p:stCondLst>
                            <p:childTnLst>
                              <p:par>
                                <p:cTn id="9" presetID="42" presetClass="entr" presetSubtype="0" fill="hold" nodeType="afterEffect">
                                  <p:stCondLst>
                                    <p:cond delay="300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indent="-514350">
              <a:spcBef>
                <a:spcPts val="133"/>
              </a:spcBef>
              <a:buFont typeface="+mj-lt"/>
              <a:buAutoNum type="arabicPeriod"/>
              <a:tabLst>
                <a:tab pos="473275" algn="l"/>
                <a:tab pos="474121" algn="l"/>
              </a:tabLst>
            </a:pPr>
            <a:r>
              <a:rPr lang="en-US" sz="3200" spc="-7" dirty="0">
                <a:latin typeface="Cambria" panose="02040503050406030204" pitchFamily="18" charset="0"/>
                <a:ea typeface="Cambria" panose="02040503050406030204" pitchFamily="18" charset="0"/>
                <a:cs typeface="Calibri"/>
              </a:rPr>
              <a:t>develop </a:t>
            </a:r>
            <a:r>
              <a:rPr lang="en-US" sz="3200" u="sng" dirty="0">
                <a:latin typeface="Cambria" panose="02040503050406030204" pitchFamily="18" charset="0"/>
                <a:ea typeface="Cambria" panose="02040503050406030204" pitchFamily="18" charset="0"/>
                <a:cs typeface="Calibri"/>
              </a:rPr>
              <a:t>four</a:t>
            </a:r>
            <a:r>
              <a:rPr sz="3200" u="sng" dirty="0">
                <a:latin typeface="Cambria" panose="02040503050406030204" pitchFamily="18" charset="0"/>
                <a:ea typeface="Cambria" panose="02040503050406030204" pitchFamily="18" charset="0"/>
                <a:cs typeface="Calibri"/>
              </a:rPr>
              <a:t> </a:t>
            </a:r>
            <a:r>
              <a:rPr lang="en-US" sz="3200" u="sng" dirty="0">
                <a:latin typeface="Cambria" panose="02040503050406030204" pitchFamily="18" charset="0"/>
                <a:ea typeface="Cambria" panose="02040503050406030204" pitchFamily="18" charset="0"/>
                <a:cs typeface="Calibri"/>
              </a:rPr>
              <a:t>"</a:t>
            </a:r>
            <a:r>
              <a:rPr sz="3200" u="sng" spc="-13" dirty="0">
                <a:latin typeface="Cambria" panose="02040503050406030204" pitchFamily="18" charset="0"/>
                <a:ea typeface="Cambria" panose="02040503050406030204" pitchFamily="18" charset="0"/>
                <a:cs typeface="Calibri"/>
              </a:rPr>
              <a:t>plate-fixed</a:t>
            </a:r>
            <a:r>
              <a:rPr lang="en-US" sz="3200" u="sng" spc="-13" dirty="0">
                <a:latin typeface="Cambria" panose="02040503050406030204" pitchFamily="18" charset="0"/>
                <a:ea typeface="Cambria" panose="02040503050406030204" pitchFamily="18" charset="0"/>
                <a:cs typeface="Calibri"/>
              </a:rPr>
              <a:t>" </a:t>
            </a:r>
            <a:r>
              <a:rPr sz="3200" u="sng" spc="-27" dirty="0">
                <a:latin typeface="Cambria" panose="02040503050406030204" pitchFamily="18" charset="0"/>
                <a:ea typeface="Cambria" panose="02040503050406030204" pitchFamily="18" charset="0"/>
                <a:cs typeface="Calibri"/>
              </a:rPr>
              <a:t>reference</a:t>
            </a:r>
            <a:r>
              <a:rPr sz="3200" u="sng" spc="20" dirty="0">
                <a:latin typeface="Cambria" panose="02040503050406030204" pitchFamily="18" charset="0"/>
                <a:ea typeface="Cambria" panose="02040503050406030204" pitchFamily="18" charset="0"/>
                <a:cs typeface="Calibri"/>
              </a:rPr>
              <a:t> </a:t>
            </a:r>
            <a:r>
              <a:rPr sz="3200" u="sng" spc="-20" dirty="0">
                <a:latin typeface="Cambria" panose="02040503050406030204" pitchFamily="18" charset="0"/>
                <a:ea typeface="Cambria" panose="02040503050406030204" pitchFamily="18" charset="0"/>
                <a:cs typeface="Calibri"/>
              </a:rPr>
              <a:t>frames</a:t>
            </a:r>
            <a:endParaRPr sz="3200" u="sng" dirty="0">
              <a:latin typeface="Cambria" panose="02040503050406030204" pitchFamily="18" charset="0"/>
              <a:ea typeface="Cambria" panose="02040503050406030204" pitchFamily="18" charset="0"/>
              <a:cs typeface="Calibri"/>
            </a:endParaRPr>
          </a:p>
          <a:p>
            <a:pPr marL="531282" marR="27093" indent="-514350">
              <a:spcBef>
                <a:spcPts val="2300"/>
              </a:spcBef>
              <a:buFont typeface="+mj-lt"/>
              <a:buAutoNum type="arabicPeriod"/>
              <a:tabLst>
                <a:tab pos="473275" algn="l"/>
                <a:tab pos="474121" algn="l"/>
              </a:tabLst>
            </a:pPr>
            <a:r>
              <a:rPr sz="3200" spc="-20" dirty="0">
                <a:latin typeface="Cambria" panose="02040503050406030204" pitchFamily="18" charset="0"/>
                <a:ea typeface="Cambria" panose="02040503050406030204" pitchFamily="18" charset="0"/>
                <a:cs typeface="Calibri"/>
              </a:rPr>
              <a:t>remove </a:t>
            </a:r>
            <a:r>
              <a:rPr sz="3200" u="sng" spc="-13" dirty="0">
                <a:latin typeface="Cambria" panose="02040503050406030204" pitchFamily="18" charset="0"/>
                <a:ea typeface="Cambria" panose="02040503050406030204" pitchFamily="18" charset="0"/>
                <a:cs typeface="Calibri"/>
              </a:rPr>
              <a:t>non-geocentricity </a:t>
            </a:r>
            <a:r>
              <a:rPr sz="3200" u="sng" spc="-7" dirty="0">
                <a:latin typeface="Cambria" panose="02040503050406030204" pitchFamily="18" charset="0"/>
                <a:ea typeface="Cambria" panose="02040503050406030204" pitchFamily="18" charset="0"/>
                <a:cs typeface="Calibri"/>
              </a:rPr>
              <a:t>of NAD</a:t>
            </a:r>
            <a:r>
              <a:rPr sz="3200" u="sng" dirty="0">
                <a:latin typeface="Cambria" panose="02040503050406030204" pitchFamily="18" charset="0"/>
                <a:ea typeface="Cambria" panose="02040503050406030204" pitchFamily="18" charset="0"/>
                <a:cs typeface="Calibri"/>
              </a:rPr>
              <a:t>83</a:t>
            </a:r>
            <a:endParaRPr sz="3200" dirty="0">
              <a:latin typeface="Cambria" panose="02040503050406030204" pitchFamily="18" charset="0"/>
              <a:ea typeface="Cambria" panose="02040503050406030204" pitchFamily="18" charset="0"/>
              <a:cs typeface="Calibri"/>
            </a:endParaRPr>
          </a:p>
          <a:p>
            <a:pPr marL="531282" indent="-514350">
              <a:spcBef>
                <a:spcPts val="2053"/>
              </a:spcBef>
              <a:buFont typeface="+mj-lt"/>
              <a:buAutoNum type="arabicPeriod"/>
              <a:tabLst>
                <a:tab pos="473275" algn="l"/>
                <a:tab pos="474121" algn="l"/>
              </a:tabLst>
            </a:pPr>
            <a:r>
              <a:rPr lang="en-US" sz="3200" spc="-13" dirty="0">
                <a:latin typeface="Cambria" panose="02040503050406030204" pitchFamily="18" charset="0"/>
                <a:ea typeface="Cambria" panose="02040503050406030204" pitchFamily="18" charset="0"/>
                <a:cs typeface="Calibri"/>
              </a:rPr>
              <a:t>align</a:t>
            </a:r>
            <a:r>
              <a:rPr sz="3200" spc="-13" dirty="0">
                <a:latin typeface="Cambria" panose="02040503050406030204" pitchFamily="18" charset="0"/>
                <a:ea typeface="Cambria" panose="02040503050406030204" pitchFamily="18" charset="0"/>
                <a:cs typeface="Calibri"/>
              </a:rPr>
              <a:t> </a:t>
            </a:r>
            <a:r>
              <a:rPr sz="3200" spc="-20" dirty="0">
                <a:latin typeface="Cambria" panose="02040503050406030204" pitchFamily="18" charset="0"/>
                <a:ea typeface="Cambria" panose="02040503050406030204" pitchFamily="18" charset="0"/>
                <a:cs typeface="Calibri"/>
              </a:rPr>
              <a:t>to </a:t>
            </a:r>
            <a:r>
              <a:rPr sz="3200" u="sng" spc="-7" dirty="0">
                <a:latin typeface="Cambria" panose="02040503050406030204" pitchFamily="18" charset="0"/>
                <a:ea typeface="Cambria" panose="02040503050406030204" pitchFamily="18" charset="0"/>
                <a:cs typeface="Calibri"/>
              </a:rPr>
              <a:t>I</a:t>
            </a:r>
            <a:r>
              <a:rPr lang="en-US" sz="3200" u="sng" spc="-7" dirty="0">
                <a:latin typeface="Cambria" panose="02040503050406030204" pitchFamily="18" charset="0"/>
                <a:ea typeface="Cambria" panose="02040503050406030204" pitchFamily="18" charset="0"/>
                <a:cs typeface="Calibri"/>
              </a:rPr>
              <a:t>TRF20</a:t>
            </a:r>
            <a:r>
              <a:rPr sz="3200" u="sng" spc="-7" dirty="0">
                <a:latin typeface="Cambria" panose="02040503050406030204" pitchFamily="18" charset="0"/>
                <a:ea typeface="Cambria" panose="02040503050406030204" pitchFamily="18" charset="0"/>
                <a:cs typeface="Calibri"/>
              </a:rPr>
              <a:t>14 </a:t>
            </a:r>
            <a:r>
              <a:rPr sz="3200" u="sng" spc="-20" dirty="0">
                <a:latin typeface="Cambria" panose="02040503050406030204" pitchFamily="18" charset="0"/>
                <a:ea typeface="Cambria" panose="02040503050406030204" pitchFamily="18" charset="0"/>
                <a:cs typeface="Calibri"/>
              </a:rPr>
              <a:t>at</a:t>
            </a:r>
            <a:r>
              <a:rPr lang="en-US" sz="3200" u="sng" spc="-20" dirty="0">
                <a:latin typeface="Cambria" panose="02040503050406030204" pitchFamily="18" charset="0"/>
                <a:ea typeface="Cambria" panose="02040503050406030204" pitchFamily="18" charset="0"/>
                <a:cs typeface="Calibri"/>
              </a:rPr>
              <a:t> epoch</a:t>
            </a:r>
            <a:r>
              <a:rPr sz="3200" u="sng" spc="-20" dirty="0">
                <a:latin typeface="Cambria" panose="02040503050406030204" pitchFamily="18" charset="0"/>
                <a:ea typeface="Cambria" panose="02040503050406030204" pitchFamily="18" charset="0"/>
                <a:cs typeface="Calibri"/>
              </a:rPr>
              <a:t> </a:t>
            </a:r>
            <a:r>
              <a:rPr sz="3200" u="sng" spc="-7" dirty="0">
                <a:latin typeface="Cambria" panose="02040503050406030204" pitchFamily="18" charset="0"/>
                <a:ea typeface="Cambria" panose="02040503050406030204" pitchFamily="18" charset="0"/>
                <a:cs typeface="Calibri"/>
              </a:rPr>
              <a:t>2020.00</a:t>
            </a:r>
            <a:endParaRPr lang="en-US" sz="3200" u="sng" dirty="0">
              <a:latin typeface="Cambria" panose="02040503050406030204" pitchFamily="18" charset="0"/>
              <a:ea typeface="Cambria" panose="02040503050406030204" pitchFamily="18" charset="0"/>
              <a:cs typeface="Calibri"/>
            </a:endParaRPr>
          </a:p>
          <a:p>
            <a:pPr marL="531282" marR="713722" indent="-514350">
              <a:spcBef>
                <a:spcPts val="2047"/>
              </a:spcBef>
              <a:buFont typeface="+mj-lt"/>
              <a:buAutoNum type="arabicPeriod"/>
              <a:tabLst>
                <a:tab pos="473075" algn="l"/>
                <a:tab pos="473075" algn="l"/>
              </a:tabLst>
            </a:pPr>
            <a:r>
              <a:rPr sz="3200" b="1" spc="-20" dirty="0">
                <a:latin typeface="Cambria" panose="02040503050406030204" pitchFamily="18" charset="0"/>
                <a:ea typeface="Cambria" panose="02040503050406030204" pitchFamily="18" charset="0"/>
                <a:cs typeface="Calibri"/>
              </a:rPr>
              <a:t>remov</a:t>
            </a:r>
            <a:r>
              <a:rPr lang="en-US" sz="3200" b="1" spc="-20" dirty="0">
                <a:latin typeface="Cambria" panose="02040503050406030204" pitchFamily="18" charset="0"/>
                <a:ea typeface="Cambria" panose="02040503050406030204" pitchFamily="18" charset="0"/>
                <a:cs typeface="Calibri"/>
              </a:rPr>
              <a:t>e</a:t>
            </a:r>
            <a:r>
              <a:rPr sz="3200" b="1" spc="-20" dirty="0">
                <a:latin typeface="Cambria" panose="02040503050406030204" pitchFamily="18" charset="0"/>
                <a:ea typeface="Cambria" panose="02040503050406030204" pitchFamily="18" charset="0"/>
                <a:cs typeface="Calibri"/>
              </a:rPr>
              <a:t> </a:t>
            </a:r>
            <a:r>
              <a:rPr sz="3200" b="1" spc="-13" dirty="0">
                <a:latin typeface="Cambria" panose="02040503050406030204" pitchFamily="18" charset="0"/>
                <a:ea typeface="Cambria" panose="02040503050406030204" pitchFamily="18" charset="0"/>
                <a:cs typeface="Calibri"/>
              </a:rPr>
              <a:t>most </a:t>
            </a:r>
            <a:r>
              <a:rPr sz="3200" b="1" spc="-7" dirty="0">
                <a:latin typeface="Cambria" panose="02040503050406030204" pitchFamily="18" charset="0"/>
                <a:ea typeface="Cambria" panose="02040503050406030204" pitchFamily="18" charset="0"/>
                <a:cs typeface="Calibri"/>
              </a:rPr>
              <a:t>of </a:t>
            </a:r>
            <a:r>
              <a:rPr sz="3200" b="1" spc="-13" dirty="0">
                <a:latin typeface="Cambria" panose="02040503050406030204" pitchFamily="18" charset="0"/>
                <a:ea typeface="Cambria" panose="02040503050406030204" pitchFamily="18" charset="0"/>
                <a:cs typeface="Calibri"/>
              </a:rPr>
              <a:t>tectonic </a:t>
            </a:r>
            <a:r>
              <a:rPr sz="3200" b="1" spc="-20" dirty="0">
                <a:latin typeface="Cambria" panose="02040503050406030204" pitchFamily="18" charset="0"/>
                <a:ea typeface="Cambria" panose="02040503050406030204" pitchFamily="18" charset="0"/>
                <a:cs typeface="Calibri"/>
              </a:rPr>
              <a:t>plate rotation from </a:t>
            </a:r>
            <a:r>
              <a:rPr sz="3200" b="1" spc="-7" dirty="0">
                <a:latin typeface="Cambria" panose="02040503050406030204" pitchFamily="18" charset="0"/>
                <a:ea typeface="Cambria" panose="02040503050406030204" pitchFamily="18" charset="0"/>
                <a:cs typeface="Calibri"/>
              </a:rPr>
              <a:t>I</a:t>
            </a:r>
            <a:r>
              <a:rPr lang="en-US" sz="3200" b="1" spc="-7" dirty="0">
                <a:latin typeface="Cambria" panose="02040503050406030204" pitchFamily="18" charset="0"/>
                <a:ea typeface="Cambria" panose="02040503050406030204" pitchFamily="18" charset="0"/>
                <a:cs typeface="Calibri"/>
              </a:rPr>
              <a:t>TRF20</a:t>
            </a:r>
            <a:r>
              <a:rPr sz="3200" b="1" spc="-7" dirty="0">
                <a:latin typeface="Cambria" panose="02040503050406030204" pitchFamily="18" charset="0"/>
                <a:ea typeface="Cambria" panose="02040503050406030204" pitchFamily="18" charset="0"/>
                <a:cs typeface="Calibri"/>
              </a:rPr>
              <a:t>14 </a:t>
            </a:r>
            <a:r>
              <a:rPr lang="en-US" sz="3200" b="1" spc="-7" dirty="0">
                <a:latin typeface="Cambria" panose="02040503050406030204" pitchFamily="18" charset="0"/>
                <a:ea typeface="Cambria" panose="02040503050406030204" pitchFamily="18" charset="0"/>
                <a:cs typeface="Calibri"/>
              </a:rPr>
              <a:t>via</a:t>
            </a:r>
            <a:r>
              <a:rPr sz="3200" b="1" spc="-7" dirty="0">
                <a:latin typeface="Cambria" panose="02040503050406030204" pitchFamily="18" charset="0"/>
                <a:ea typeface="Cambria" panose="02040503050406030204" pitchFamily="18" charset="0"/>
                <a:cs typeface="Calibri"/>
              </a:rPr>
              <a:t> </a:t>
            </a:r>
            <a:r>
              <a:rPr sz="3200" b="1" u="sng" spc="-7" dirty="0">
                <a:uFill>
                  <a:solidFill>
                    <a:srgbClr val="000000"/>
                  </a:solidFill>
                </a:uFill>
                <a:latin typeface="Cambria" panose="02040503050406030204" pitchFamily="18" charset="0"/>
                <a:ea typeface="Cambria" panose="02040503050406030204" pitchFamily="18" charset="0"/>
                <a:cs typeface="Calibri"/>
              </a:rPr>
              <a:t>Euler</a:t>
            </a:r>
            <a:r>
              <a:rPr sz="3200" b="1" u="sng" dirty="0">
                <a:uFill>
                  <a:solidFill>
                    <a:srgbClr val="000000"/>
                  </a:solidFill>
                </a:uFill>
                <a:latin typeface="Cambria" panose="02040503050406030204" pitchFamily="18" charset="0"/>
                <a:ea typeface="Cambria" panose="02040503050406030204" pitchFamily="18" charset="0"/>
                <a:cs typeface="Calibri"/>
              </a:rPr>
              <a:t> </a:t>
            </a:r>
            <a:r>
              <a:rPr sz="3200" b="1" u="sng" spc="-20" dirty="0">
                <a:uFill>
                  <a:solidFill>
                    <a:srgbClr val="000000"/>
                  </a:solidFill>
                </a:uFill>
                <a:latin typeface="Cambria" panose="02040503050406030204" pitchFamily="18" charset="0"/>
                <a:ea typeface="Cambria" panose="02040503050406030204" pitchFamily="18" charset="0"/>
                <a:cs typeface="Calibri"/>
              </a:rPr>
              <a:t>Pole</a:t>
            </a:r>
            <a:r>
              <a:rPr lang="en-US" sz="3200" b="1" u="sng" spc="-20" dirty="0">
                <a:uFill>
                  <a:solidFill>
                    <a:srgbClr val="000000"/>
                  </a:solidFill>
                </a:uFill>
                <a:latin typeface="Cambria" panose="02040503050406030204" pitchFamily="18" charset="0"/>
                <a:ea typeface="Cambria" panose="02040503050406030204" pitchFamily="18" charset="0"/>
                <a:cs typeface="Calibri"/>
              </a:rPr>
              <a:t> Parameters</a:t>
            </a:r>
            <a:endParaRPr lang="en-US" sz="3200" b="1" spc="-20" dirty="0">
              <a:uFill>
                <a:solidFill>
                  <a:srgbClr val="000000"/>
                </a:solidFill>
              </a:uFill>
              <a:latin typeface="Cambria" panose="02040503050406030204" pitchFamily="18" charset="0"/>
              <a:ea typeface="Cambria" panose="02040503050406030204" pitchFamily="18" charset="0"/>
              <a:cs typeface="Calibri"/>
            </a:endParaRPr>
          </a:p>
          <a:p>
            <a:pPr marL="16932" marR="713722">
              <a:spcBef>
                <a:spcPts val="0"/>
              </a:spcBef>
              <a:tabLst>
                <a:tab pos="473075" algn="l"/>
                <a:tab pos="473075" algn="l"/>
              </a:tabLst>
            </a:pPr>
            <a:r>
              <a:rPr lang="en-US" sz="2800" spc="-20" dirty="0">
                <a:uFill>
                  <a:solidFill>
                    <a:srgbClr val="000000"/>
                  </a:solidFill>
                </a:uFill>
                <a:latin typeface="Cambria" panose="02040503050406030204" pitchFamily="18" charset="0"/>
                <a:ea typeface="Cambria" panose="02040503050406030204" pitchFamily="18" charset="0"/>
                <a:cs typeface="Calibri"/>
              </a:rPr>
              <a:t>			(pronounced: “oiler”)</a:t>
            </a:r>
          </a:p>
          <a:p>
            <a:pPr marL="16932" marR="713722" algn="ctr">
              <a:spcBef>
                <a:spcPts val="3000"/>
              </a:spcBef>
              <a:tabLst>
                <a:tab pos="473275" algn="l"/>
                <a:tab pos="474121" algn="l"/>
                <a:tab pos="6531870" algn="l"/>
              </a:tabLst>
            </a:pP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Shift and Drift…</a:t>
            </a:r>
          </a:p>
        </p:txBody>
      </p:sp>
    </p:spTree>
    <p:extLst>
      <p:ext uri="{BB962C8B-B14F-4D97-AF65-F5344CB8AC3E}">
        <p14:creationId xmlns:p14="http://schemas.microsoft.com/office/powerpoint/2010/main" val="1357864642"/>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Two types of drift</a:t>
            </a:r>
            <a:endParaRPr sz="4800" dirty="0">
              <a:latin typeface="Cambria" panose="02040503050406030204" pitchFamily="18" charset="0"/>
              <a:cs typeface="Calibri"/>
            </a:endParaRPr>
          </a:p>
        </p:txBody>
      </p:sp>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457200" marR="6773">
              <a:spcBef>
                <a:spcPts val="133"/>
              </a:spcBef>
            </a:pPr>
            <a:r>
              <a:rPr lang="en-US" sz="4000" spc="-7" dirty="0">
                <a:latin typeface="Cambria" panose="02040503050406030204" pitchFamily="18" charset="0"/>
                <a:ea typeface="Cambria" panose="02040503050406030204" pitchFamily="18" charset="0"/>
                <a:cs typeface="Calibri"/>
              </a:rPr>
              <a:t>Tectonic Plate Rotation</a:t>
            </a:r>
          </a:p>
          <a:p>
            <a:pPr marL="1485900" marR="6773" lvl="2" indent="-342900">
              <a:spcBef>
                <a:spcPts val="133"/>
              </a:spcBef>
              <a:spcAft>
                <a:spcPts val="1200"/>
              </a:spcAft>
              <a:buFont typeface="Arial" panose="020B0604020202020204" pitchFamily="34" charset="0"/>
              <a:buChar char="•"/>
            </a:pPr>
            <a:r>
              <a:rPr lang="en-US" sz="3600" spc="-7" dirty="0">
                <a:latin typeface="Cambria" panose="02040503050406030204" pitchFamily="18" charset="0"/>
                <a:ea typeface="Cambria" panose="02040503050406030204" pitchFamily="18" charset="0"/>
                <a:cs typeface="Calibri"/>
              </a:rPr>
              <a:t>horizontal</a:t>
            </a:r>
          </a:p>
          <a:p>
            <a:pPr marL="1485900" marR="6773" lvl="2" indent="-342900">
              <a:spcBef>
                <a:spcPts val="133"/>
              </a:spcBef>
              <a:spcAft>
                <a:spcPts val="1200"/>
              </a:spcAft>
              <a:buFont typeface="Arial" panose="020B0604020202020204" pitchFamily="34" charset="0"/>
              <a:buChar char="•"/>
            </a:pPr>
            <a:endParaRPr lang="en-US" sz="3600" spc="-7" dirty="0">
              <a:latin typeface="Cambria" panose="02040503050406030204" pitchFamily="18" charset="0"/>
              <a:ea typeface="Cambria" panose="02040503050406030204" pitchFamily="18" charset="0"/>
              <a:cs typeface="Calibri"/>
            </a:endParaRPr>
          </a:p>
          <a:p>
            <a:pPr marL="457200" marR="6773">
              <a:spcBef>
                <a:spcPts val="133"/>
              </a:spcBef>
            </a:pPr>
            <a:r>
              <a:rPr lang="en-US" sz="4000" spc="-7" dirty="0">
                <a:latin typeface="Cambria" panose="02040503050406030204" pitchFamily="18" charset="0"/>
                <a:ea typeface="Cambria" panose="02040503050406030204" pitchFamily="18" charset="0"/>
                <a:cs typeface="Calibri"/>
              </a:rPr>
              <a:t>Everything Else</a:t>
            </a:r>
          </a:p>
          <a:p>
            <a:pPr marL="1485900" marR="6773" lvl="2" indent="-342900">
              <a:spcBef>
                <a:spcPts val="133"/>
              </a:spcBef>
              <a:buFont typeface="Arial" panose="020B0604020202020204" pitchFamily="34" charset="0"/>
              <a:buChar char="•"/>
            </a:pPr>
            <a:r>
              <a:rPr lang="en-US" sz="3600" spc="-7" dirty="0">
                <a:latin typeface="Cambria" panose="02040503050406030204" pitchFamily="18" charset="0"/>
                <a:ea typeface="Cambria" panose="02040503050406030204" pitchFamily="18" charset="0"/>
                <a:cs typeface="Calibri"/>
              </a:rPr>
              <a:t>residual motions left after rotation</a:t>
            </a:r>
          </a:p>
          <a:p>
            <a:pPr marL="1485900" marR="6773" lvl="2" indent="-342900">
              <a:spcBef>
                <a:spcPts val="133"/>
              </a:spcBef>
              <a:buFont typeface="Arial" panose="020B0604020202020204" pitchFamily="34" charset="0"/>
              <a:buChar char="•"/>
            </a:pPr>
            <a:r>
              <a:rPr lang="en-US" sz="3600" spc="-7" dirty="0">
                <a:latin typeface="Cambria" panose="02040503050406030204" pitchFamily="18" charset="0"/>
                <a:ea typeface="Cambria" panose="02040503050406030204" pitchFamily="18" charset="0"/>
                <a:cs typeface="Calibri"/>
              </a:rPr>
              <a:t>regional linear motions</a:t>
            </a:r>
          </a:p>
          <a:p>
            <a:pPr marL="1485900" marR="6773" lvl="2" indent="-342900">
              <a:spcBef>
                <a:spcPts val="133"/>
              </a:spcBef>
              <a:buFont typeface="Arial" panose="020B0604020202020204" pitchFamily="34" charset="0"/>
              <a:buChar char="•"/>
            </a:pPr>
            <a:r>
              <a:rPr lang="en-US" sz="3600" spc="-7" dirty="0">
                <a:latin typeface="Cambria" panose="02040503050406030204" pitchFamily="18" charset="0"/>
                <a:ea typeface="Cambria" panose="02040503050406030204" pitchFamily="18" charset="0"/>
                <a:cs typeface="Calibri"/>
              </a:rPr>
              <a:t>localized subsidence or uplift</a:t>
            </a:r>
          </a:p>
        </p:txBody>
      </p:sp>
      <p:sp>
        <p:nvSpPr>
          <p:cNvPr id="4" name="object 3"/>
          <p:cNvSpPr txBox="1"/>
          <p:nvPr/>
        </p:nvSpPr>
        <p:spPr>
          <a:xfrm>
            <a:off x="4705350" y="2165353"/>
            <a:ext cx="3257550" cy="876300"/>
          </a:xfrm>
          <a:prstGeom prst="rect">
            <a:avLst/>
          </a:prstGeom>
        </p:spPr>
        <p:txBody>
          <a:bodyPr vert="horz" wrap="square" lIns="0" tIns="16933" rIns="0" bIns="0" rtlCol="0">
            <a:noAutofit/>
          </a:bodyPr>
          <a:lstStyle/>
          <a:p>
            <a:pPr marR="6773">
              <a:spcBef>
                <a:spcPts val="133"/>
              </a:spcBef>
            </a:pPr>
            <a:r>
              <a:rPr lang="en-US" sz="3600" i="1" spc="-7" dirty="0">
                <a:solidFill>
                  <a:srgbClr val="FF0000"/>
                </a:solidFill>
                <a:latin typeface="Cambria" panose="02040503050406030204" pitchFamily="18" charset="0"/>
                <a:ea typeface="Cambria" panose="02040503050406030204" pitchFamily="18" charset="0"/>
                <a:cs typeface="Calibri"/>
              </a:rPr>
              <a:t>simple to model</a:t>
            </a:r>
            <a:endParaRPr lang="en-US" sz="3200" i="1" spc="-7" dirty="0">
              <a:solidFill>
                <a:srgbClr val="FF0000"/>
              </a:solidFill>
              <a:latin typeface="Cambria" panose="02040503050406030204" pitchFamily="18" charset="0"/>
              <a:ea typeface="Cambria" panose="02040503050406030204" pitchFamily="18" charset="0"/>
              <a:cs typeface="Calibri"/>
            </a:endParaRPr>
          </a:p>
        </p:txBody>
      </p:sp>
      <p:sp>
        <p:nvSpPr>
          <p:cNvPr id="5" name="object 3"/>
          <p:cNvSpPr txBox="1"/>
          <p:nvPr/>
        </p:nvSpPr>
        <p:spPr>
          <a:xfrm>
            <a:off x="4705350" y="5783769"/>
            <a:ext cx="5181600" cy="876300"/>
          </a:xfrm>
          <a:prstGeom prst="rect">
            <a:avLst/>
          </a:prstGeom>
        </p:spPr>
        <p:txBody>
          <a:bodyPr vert="horz" wrap="square" lIns="0" tIns="16933" rIns="0" bIns="0" rtlCol="0">
            <a:noAutofit/>
          </a:bodyPr>
          <a:lstStyle/>
          <a:p>
            <a:pPr marR="6773">
              <a:spcBef>
                <a:spcPts val="133"/>
              </a:spcBef>
            </a:pPr>
            <a:r>
              <a:rPr lang="en-US" sz="3600" i="1" spc="-7" dirty="0">
                <a:solidFill>
                  <a:srgbClr val="FF0000"/>
                </a:solidFill>
                <a:latin typeface="Cambria" panose="02040503050406030204" pitchFamily="18" charset="0"/>
                <a:ea typeface="Cambria" panose="02040503050406030204" pitchFamily="18" charset="0"/>
                <a:cs typeface="Calibri"/>
              </a:rPr>
              <a:t>complex</a:t>
            </a:r>
            <a:endParaRPr lang="en-US" sz="3200" i="1" spc="-7" dirty="0">
              <a:solidFill>
                <a:srgbClr val="FF0000"/>
              </a:solidFill>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409421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457200" marR="6773">
              <a:spcBef>
                <a:spcPts val="133"/>
              </a:spcBef>
            </a:pPr>
            <a:r>
              <a:rPr lang="en-US" sz="4000" spc="-7" dirty="0">
                <a:latin typeface="Cambria" panose="02040503050406030204" pitchFamily="18" charset="0"/>
                <a:ea typeface="Cambria" panose="02040503050406030204" pitchFamily="18" charset="0"/>
                <a:cs typeface="Calibri"/>
              </a:rPr>
              <a:t>Tectonic Plate Rotation</a:t>
            </a:r>
          </a:p>
          <a:p>
            <a:pPr marL="1485900" marR="6773" lvl="2" indent="-342900">
              <a:spcBef>
                <a:spcPts val="133"/>
              </a:spcBef>
              <a:spcAft>
                <a:spcPts val="1200"/>
              </a:spcAft>
              <a:buFont typeface="Arial" panose="020B0604020202020204" pitchFamily="34" charset="0"/>
              <a:buChar char="•"/>
            </a:pPr>
            <a:r>
              <a:rPr lang="en-US" sz="3600" spc="-7" dirty="0">
                <a:latin typeface="Cambria" panose="02040503050406030204" pitchFamily="18" charset="0"/>
                <a:ea typeface="Cambria" panose="02040503050406030204" pitchFamily="18" charset="0"/>
                <a:cs typeface="Calibri"/>
              </a:rPr>
              <a:t>horizontal</a:t>
            </a:r>
          </a:p>
          <a:p>
            <a:pPr marL="1143000" marR="6773" lvl="2">
              <a:spcBef>
                <a:spcPts val="133"/>
              </a:spcBef>
              <a:spcAft>
                <a:spcPts val="1200"/>
              </a:spcAft>
            </a:pPr>
            <a:endParaRPr lang="en-US" sz="3600" spc="-7" dirty="0">
              <a:latin typeface="Cambria" panose="02040503050406030204" pitchFamily="18" charset="0"/>
              <a:ea typeface="Cambria" panose="02040503050406030204" pitchFamily="18" charset="0"/>
              <a:cs typeface="Calibri"/>
            </a:endParaRPr>
          </a:p>
        </p:txBody>
      </p:sp>
      <p:sp>
        <p:nvSpPr>
          <p:cNvPr id="4" name="object 3"/>
          <p:cNvSpPr txBox="1"/>
          <p:nvPr/>
        </p:nvSpPr>
        <p:spPr>
          <a:xfrm>
            <a:off x="4705350" y="2165353"/>
            <a:ext cx="3257550" cy="876300"/>
          </a:xfrm>
          <a:prstGeom prst="rect">
            <a:avLst/>
          </a:prstGeom>
        </p:spPr>
        <p:txBody>
          <a:bodyPr vert="horz" wrap="square" lIns="0" tIns="16933" rIns="0" bIns="0" rtlCol="0">
            <a:noAutofit/>
          </a:bodyPr>
          <a:lstStyle/>
          <a:p>
            <a:pPr marR="6773">
              <a:spcBef>
                <a:spcPts val="133"/>
              </a:spcBef>
            </a:pPr>
            <a:r>
              <a:rPr lang="en-US" sz="3600" i="1" spc="-7" dirty="0">
                <a:solidFill>
                  <a:srgbClr val="FF0000"/>
                </a:solidFill>
                <a:latin typeface="Cambria" panose="02040503050406030204" pitchFamily="18" charset="0"/>
                <a:ea typeface="Cambria" panose="02040503050406030204" pitchFamily="18" charset="0"/>
                <a:cs typeface="Calibri"/>
              </a:rPr>
              <a:t>simple to model</a:t>
            </a:r>
            <a:endParaRPr lang="en-US" sz="3200" i="1" spc="-7" dirty="0">
              <a:solidFill>
                <a:srgbClr val="FF0000"/>
              </a:solidFill>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190098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3279530"/>
          </a:xfrm>
          <a:prstGeom prst="rect">
            <a:avLst/>
          </a:prstGeom>
        </p:spPr>
        <p:txBody>
          <a:bodyPr vert="horz" wrap="square" lIns="0" tIns="16933" rIns="0" bIns="0" rtlCol="0">
            <a:spAutoFit/>
          </a:bodyPr>
          <a:lstStyle/>
          <a:p>
            <a:pPr marL="16933" algn="ctr">
              <a:spcBef>
                <a:spcPts val="0"/>
              </a:spcBef>
              <a:buSzPct val="159375"/>
              <a:tabLst>
                <a:tab pos="397077" algn="l"/>
                <a:tab pos="397923" algn="l"/>
              </a:tabLst>
            </a:pPr>
            <a:r>
              <a:rPr lang="en-US" sz="5400" b="1" dirty="0">
                <a:uFill>
                  <a:solidFill>
                    <a:srgbClr val="1F497D"/>
                  </a:solidFill>
                </a:uFill>
                <a:latin typeface="Cambria" panose="02040503050406030204" pitchFamily="18" charset="0"/>
                <a:cs typeface="Arial"/>
              </a:rPr>
              <a:t>Euler Pole Parameters</a:t>
            </a:r>
          </a:p>
          <a:p>
            <a:pPr marL="16933" algn="ctr">
              <a:spcBef>
                <a:spcPts val="0"/>
              </a:spcBef>
              <a:buSzPct val="159375"/>
              <a:tabLst>
                <a:tab pos="397077" algn="l"/>
                <a:tab pos="397923" algn="l"/>
              </a:tabLst>
            </a:pPr>
            <a:r>
              <a:rPr lang="en-US" sz="5400" b="1" dirty="0">
                <a:uFill>
                  <a:solidFill>
                    <a:srgbClr val="1F497D"/>
                  </a:solidFill>
                </a:uFill>
                <a:latin typeface="Cambria" panose="02040503050406030204" pitchFamily="18" charset="0"/>
                <a:cs typeface="Arial"/>
              </a:rPr>
              <a:t> o</a:t>
            </a:r>
            <a:r>
              <a:rPr sz="5400" b="1" spc="-7" dirty="0">
                <a:uFill>
                  <a:solidFill>
                    <a:srgbClr val="1F497D"/>
                  </a:solidFill>
                </a:uFill>
                <a:latin typeface="Cambria" panose="02040503050406030204" pitchFamily="18" charset="0"/>
                <a:cs typeface="Arial"/>
              </a:rPr>
              <a:t>f</a:t>
            </a:r>
            <a:r>
              <a:rPr sz="5400" b="1" spc="-33" dirty="0">
                <a:uFill>
                  <a:solidFill>
                    <a:srgbClr val="1F497D"/>
                  </a:solidFill>
                </a:uFill>
                <a:latin typeface="Cambria" panose="02040503050406030204" pitchFamily="18" charset="0"/>
                <a:cs typeface="Arial"/>
              </a:rPr>
              <a:t> </a:t>
            </a:r>
            <a:r>
              <a:rPr sz="5400" b="1" spc="-7" dirty="0">
                <a:uFill>
                  <a:solidFill>
                    <a:srgbClr val="1F497D"/>
                  </a:solidFill>
                </a:uFill>
                <a:latin typeface="Cambria" panose="02040503050406030204" pitchFamily="18" charset="0"/>
                <a:cs typeface="Arial"/>
              </a:rPr>
              <a:t>2022</a:t>
            </a:r>
            <a:r>
              <a:rPr lang="en-US" sz="5400" b="1" spc="-7" dirty="0">
                <a:uFill>
                  <a:solidFill>
                    <a:srgbClr val="1F497D"/>
                  </a:solidFill>
                </a:uFill>
                <a:latin typeface="Cambria" panose="02040503050406030204" pitchFamily="18" charset="0"/>
                <a:cs typeface="Arial"/>
              </a:rPr>
              <a:t> </a:t>
            </a:r>
          </a:p>
          <a:p>
            <a:pPr marL="16933" algn="ctr">
              <a:spcBef>
                <a:spcPts val="0"/>
              </a:spcBef>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r>
              <a:rPr lang="en-US" sz="6000" b="1" spc="-20" dirty="0">
                <a:solidFill>
                  <a:srgbClr val="C00000"/>
                </a:solidFill>
                <a:uFill>
                  <a:solidFill>
                    <a:srgbClr val="C00000"/>
                  </a:solidFill>
                </a:uFill>
                <a:latin typeface="Cambria" panose="02040503050406030204" pitchFamily="18" charset="0"/>
                <a:cs typeface="Arial Black"/>
              </a:rPr>
              <a:t>EPP</a:t>
            </a:r>
            <a:r>
              <a:rPr sz="6000" b="1" spc="-20" dirty="0">
                <a:solidFill>
                  <a:srgbClr val="C00000"/>
                </a:solidFill>
                <a:uFill>
                  <a:solidFill>
                    <a:srgbClr val="C00000"/>
                  </a:solidFill>
                </a:uFill>
                <a:latin typeface="Cambria" panose="02040503050406030204" pitchFamily="18" charset="0"/>
                <a:cs typeface="Arial Black"/>
              </a:rPr>
              <a:t>2022</a:t>
            </a:r>
            <a:endParaRPr lang="en-US" sz="6000" b="1" spc="-20" dirty="0">
              <a:solidFill>
                <a:srgbClr val="C00000"/>
              </a:solidFill>
              <a:uFill>
                <a:solidFill>
                  <a:srgbClr val="C00000"/>
                </a:solidFill>
              </a:uFill>
              <a:latin typeface="Cambria" panose="02040503050406030204" pitchFamily="18" charset="0"/>
              <a:cs typeface="Arial Black"/>
            </a:endParaRPr>
          </a:p>
        </p:txBody>
      </p:sp>
    </p:spTree>
    <p:extLst>
      <p:ext uri="{BB962C8B-B14F-4D97-AF65-F5344CB8AC3E}">
        <p14:creationId xmlns:p14="http://schemas.microsoft.com/office/powerpoint/2010/main" val="371781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26560" y="4344640"/>
            <a:ext cx="6747139" cy="2389273"/>
          </a:xfrm>
          <a:prstGeom prst="rect">
            <a:avLst/>
          </a:prstGeom>
          <a:gradFill flip="none" rotWithShape="1">
            <a:gsLst>
              <a:gs pos="78000">
                <a:srgbClr val="8488C4"/>
              </a:gs>
              <a:gs pos="54000">
                <a:srgbClr val="D4DEFF">
                  <a:alpha val="38000"/>
                </a:srgbClr>
              </a:gs>
              <a:gs pos="83000">
                <a:srgbClr val="D4DEFF"/>
              </a:gs>
              <a:gs pos="100000">
                <a:srgbClr val="96AB94"/>
              </a:gs>
            </a:gsLst>
            <a:path path="shape">
              <a:fillToRect l="50000" t="50000" r="50000" b="50000"/>
            </a:path>
            <a:tileRect/>
          </a:gradFill>
          <a:ln w="9525">
            <a:noFill/>
            <a:miter lim="800000"/>
            <a:headEnd/>
            <a:tailEnd/>
          </a:ln>
          <a:effectLst/>
        </p:spPr>
        <p:txBody>
          <a:bodyPr numCol="2"/>
          <a:lstStyle/>
          <a:p>
            <a:pPr lvl="1">
              <a:lnSpc>
                <a:spcPct val="90000"/>
              </a:lnSpc>
              <a:spcBef>
                <a:spcPct val="20000"/>
              </a:spcBef>
              <a:defRPr/>
            </a:pPr>
            <a:endParaRPr lang="en-US" altLang="zh-CN" sz="2800" kern="0" dirty="0">
              <a:solidFill>
                <a:prstClr val="black"/>
              </a:solidFill>
              <a:latin typeface="Calibri"/>
              <a:ea typeface="宋体" panose="02010600030101010101" pitchFamily="2" charset="-122"/>
            </a:endParaRPr>
          </a:p>
          <a:p>
            <a:pPr lvl="3">
              <a:lnSpc>
                <a:spcPct val="90000"/>
              </a:lnSpc>
              <a:spcBef>
                <a:spcPct val="20000"/>
              </a:spcBef>
              <a:buFont typeface="Arial" pitchFamily="34" charset="0"/>
              <a:buChar char="•"/>
              <a:defRPr/>
            </a:pPr>
            <a:r>
              <a:rPr lang="en-US" altLang="zh-CN" sz="2800" kern="0" dirty="0">
                <a:solidFill>
                  <a:prstClr val="black"/>
                </a:solidFill>
                <a:latin typeface="Calibri"/>
                <a:ea typeface="宋体" panose="02010600030101010101" pitchFamily="2" charset="-122"/>
              </a:rPr>
              <a:t>Latitude</a:t>
            </a:r>
          </a:p>
          <a:p>
            <a:pPr lvl="3">
              <a:lnSpc>
                <a:spcPct val="90000"/>
              </a:lnSpc>
              <a:spcBef>
                <a:spcPct val="20000"/>
              </a:spcBef>
              <a:buFont typeface="Arial" pitchFamily="34" charset="0"/>
              <a:buChar char="•"/>
              <a:defRPr/>
            </a:pPr>
            <a:r>
              <a:rPr lang="en-US" altLang="zh-CN" sz="2800" kern="0" dirty="0">
                <a:solidFill>
                  <a:prstClr val="black"/>
                </a:solidFill>
                <a:latin typeface="Calibri"/>
                <a:ea typeface="宋体" panose="02010600030101010101" pitchFamily="2" charset="-122"/>
                <a:cs typeface="ＭＳ Ｐゴシック" charset="0"/>
              </a:rPr>
              <a:t>Longitude</a:t>
            </a:r>
          </a:p>
          <a:p>
            <a:pPr lvl="3">
              <a:lnSpc>
                <a:spcPct val="90000"/>
              </a:lnSpc>
              <a:spcBef>
                <a:spcPct val="20000"/>
              </a:spcBef>
              <a:buFont typeface="Arial" pitchFamily="34" charset="0"/>
              <a:buChar char="•"/>
              <a:defRPr/>
            </a:pPr>
            <a:r>
              <a:rPr lang="en-US" altLang="zh-CN" sz="2800" kern="0" dirty="0">
                <a:solidFill>
                  <a:prstClr val="black"/>
                </a:solidFill>
                <a:latin typeface="Calibri"/>
                <a:ea typeface="宋体" panose="02010600030101010101" pitchFamily="2" charset="-122"/>
                <a:cs typeface="ＭＳ Ｐゴシック" charset="0"/>
              </a:rPr>
              <a:t>Height</a:t>
            </a:r>
          </a:p>
          <a:p>
            <a:pPr lvl="3" algn="ctr">
              <a:lnSpc>
                <a:spcPct val="90000"/>
              </a:lnSpc>
              <a:spcBef>
                <a:spcPct val="20000"/>
              </a:spcBef>
              <a:defRPr/>
            </a:pPr>
            <a:r>
              <a:rPr lang="en-US" altLang="zh-CN" sz="2800" kern="0" dirty="0">
                <a:solidFill>
                  <a:srgbClr val="FF0000"/>
                </a:solidFill>
                <a:latin typeface="Calibri"/>
                <a:ea typeface="宋体" panose="02010600030101010101" pitchFamily="2" charset="-122"/>
                <a:cs typeface="ＭＳ Ｐゴシック" charset="0"/>
              </a:rPr>
              <a:t>     </a:t>
            </a:r>
          </a:p>
          <a:p>
            <a:pPr lvl="1">
              <a:lnSpc>
                <a:spcPct val="90000"/>
              </a:lnSpc>
              <a:spcBef>
                <a:spcPct val="20000"/>
              </a:spcBef>
              <a:defRPr/>
            </a:pPr>
            <a:endParaRPr lang="en-US" altLang="zh-CN" sz="2800" kern="0" dirty="0">
              <a:solidFill>
                <a:prstClr val="black"/>
              </a:solidFill>
              <a:latin typeface="Calibri"/>
              <a:ea typeface="宋体" panose="02010600030101010101" pitchFamily="2" charset="-122"/>
              <a:cs typeface="ＭＳ Ｐゴシック" charset="0"/>
            </a:endParaRPr>
          </a:p>
          <a:p>
            <a:pPr lvl="1">
              <a:lnSpc>
                <a:spcPct val="90000"/>
              </a:lnSpc>
              <a:spcBef>
                <a:spcPct val="20000"/>
              </a:spcBef>
              <a:buFont typeface="Arial" pitchFamily="34" charset="0"/>
              <a:buChar char="•"/>
              <a:defRPr/>
            </a:pPr>
            <a:r>
              <a:rPr lang="en-US" altLang="zh-CN" sz="2800" kern="0" dirty="0">
                <a:solidFill>
                  <a:prstClr val="black"/>
                </a:solidFill>
                <a:latin typeface="Calibri"/>
                <a:ea typeface="宋体" panose="02010600030101010101" pitchFamily="2" charset="-122"/>
                <a:cs typeface="ＭＳ Ｐゴシック" charset="0"/>
              </a:rPr>
              <a:t>Scale</a:t>
            </a:r>
          </a:p>
          <a:p>
            <a:pPr lvl="1">
              <a:lnSpc>
                <a:spcPct val="90000"/>
              </a:lnSpc>
              <a:spcBef>
                <a:spcPct val="20000"/>
              </a:spcBef>
              <a:buFont typeface="Arial" pitchFamily="34" charset="0"/>
              <a:buChar char="•"/>
              <a:defRPr/>
            </a:pPr>
            <a:r>
              <a:rPr lang="en-US" altLang="zh-CN" sz="2800" kern="0" dirty="0">
                <a:solidFill>
                  <a:prstClr val="black"/>
                </a:solidFill>
                <a:latin typeface="Calibri"/>
                <a:ea typeface="宋体" panose="02010600030101010101" pitchFamily="2" charset="-122"/>
                <a:cs typeface="ＭＳ Ｐゴシック" charset="0"/>
              </a:rPr>
              <a:t>Gravity</a:t>
            </a:r>
          </a:p>
          <a:p>
            <a:pPr lvl="1">
              <a:lnSpc>
                <a:spcPct val="90000"/>
              </a:lnSpc>
              <a:spcBef>
                <a:spcPct val="20000"/>
              </a:spcBef>
              <a:buFont typeface="Arial" pitchFamily="34" charset="0"/>
              <a:buChar char="•"/>
              <a:defRPr/>
            </a:pPr>
            <a:r>
              <a:rPr lang="en-US" altLang="zh-CN" sz="2800" kern="0" dirty="0">
                <a:solidFill>
                  <a:prstClr val="black"/>
                </a:solidFill>
                <a:latin typeface="Calibri"/>
                <a:ea typeface="宋体" panose="02010600030101010101" pitchFamily="2" charset="-122"/>
                <a:cs typeface="ＭＳ Ｐゴシック" charset="0"/>
              </a:rPr>
              <a:t>Orientation</a:t>
            </a:r>
            <a:endParaRPr lang="en-US" altLang="zh-CN" sz="2800" kern="0" dirty="0">
              <a:solidFill>
                <a:srgbClr val="C00000"/>
              </a:solidFill>
              <a:latin typeface="Calibri"/>
              <a:ea typeface="宋体" panose="02010600030101010101" pitchFamily="2" charset="-122"/>
              <a:cs typeface="ＭＳ Ｐゴシック" charset="0"/>
            </a:endParaRPr>
          </a:p>
          <a:p>
            <a:pPr algn="ctr" defTabSz="914400">
              <a:lnSpc>
                <a:spcPct val="90000"/>
              </a:lnSpc>
              <a:spcBef>
                <a:spcPct val="20000"/>
              </a:spcBef>
              <a:defRPr/>
            </a:pPr>
            <a:endParaRPr lang="en-US" altLang="zh-CN" sz="2800" kern="0" dirty="0">
              <a:solidFill>
                <a:prstClr val="black"/>
              </a:solidFill>
              <a:latin typeface="Calibri"/>
              <a:ea typeface="宋体" panose="02010600030101010101" pitchFamily="2" charset="-122"/>
            </a:endParaRPr>
          </a:p>
        </p:txBody>
      </p:sp>
      <p:sp>
        <p:nvSpPr>
          <p:cNvPr id="8" name="Rectangle 2"/>
          <p:cNvSpPr txBox="1">
            <a:spLocks noChangeArrowheads="1"/>
          </p:cNvSpPr>
          <p:nvPr/>
        </p:nvSpPr>
        <p:spPr>
          <a:xfrm>
            <a:off x="0" y="672858"/>
            <a:ext cx="9144000" cy="181705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altLang="en-US" sz="2800" dirty="0">
                <a:solidFill>
                  <a:prstClr val="black"/>
                </a:solidFill>
                <a:latin typeface="Calibri"/>
                <a:cs typeface="Arial" panose="020B0604020202020204" pitchFamily="34" charset="0"/>
              </a:rPr>
              <a:t>U.S. Department of Commerce (DOC)</a:t>
            </a:r>
            <a:br>
              <a:rPr lang="en-US" altLang="en-US" sz="2800" dirty="0">
                <a:solidFill>
                  <a:prstClr val="black"/>
                </a:solidFill>
                <a:latin typeface="Calibri"/>
                <a:cs typeface="Arial" panose="020B0604020202020204" pitchFamily="34" charset="0"/>
              </a:rPr>
            </a:br>
            <a:r>
              <a:rPr lang="en-US" altLang="en-US" sz="2800" dirty="0">
                <a:solidFill>
                  <a:prstClr val="black"/>
                </a:solidFill>
                <a:latin typeface="Calibri"/>
                <a:cs typeface="Arial" panose="020B0604020202020204" pitchFamily="34" charset="0"/>
              </a:rPr>
              <a:t>National Oceanic &amp; Atmospheric Administration (NOAA)</a:t>
            </a:r>
          </a:p>
          <a:p>
            <a:pPr fontAlgn="auto">
              <a:spcAft>
                <a:spcPts val="0"/>
              </a:spcAft>
              <a:defRPr/>
            </a:pPr>
            <a:r>
              <a:rPr lang="en-US" altLang="en-US" sz="2800" u="sng" dirty="0">
                <a:solidFill>
                  <a:prstClr val="black"/>
                </a:solidFill>
                <a:latin typeface="Calibri"/>
                <a:cs typeface="Arial" panose="020B0604020202020204" pitchFamily="34" charset="0"/>
              </a:rPr>
              <a:t>National Ocean Service (NOS)</a:t>
            </a:r>
            <a:br>
              <a:rPr lang="en-US" altLang="en-US" sz="2800" b="1" u="sng" dirty="0">
                <a:solidFill>
                  <a:prstClr val="black"/>
                </a:solidFill>
                <a:latin typeface="Calibri"/>
                <a:cs typeface="Arial" panose="020B0604020202020204" pitchFamily="34" charset="0"/>
              </a:rPr>
            </a:br>
            <a:r>
              <a:rPr lang="en-US" altLang="en-US" sz="2800" b="1" u="sng" dirty="0">
                <a:solidFill>
                  <a:prstClr val="black"/>
                </a:solidFill>
                <a:latin typeface="Calibri"/>
                <a:cs typeface="Arial" panose="020B0604020202020204" pitchFamily="34" charset="0"/>
              </a:rPr>
              <a:t>National Geodetic Survey (NGS)</a:t>
            </a:r>
            <a:r>
              <a:rPr lang="en-US" altLang="en-US" sz="2800" b="1" dirty="0">
                <a:solidFill>
                  <a:prstClr val="black"/>
                </a:solidFill>
                <a:latin typeface="Calibri"/>
                <a:cs typeface="Arial" panose="020B0604020202020204" pitchFamily="34" charset="0"/>
              </a:rPr>
              <a:t>  </a:t>
            </a:r>
            <a:endParaRPr lang="en-US" altLang="en-US" sz="2800" dirty="0">
              <a:solidFill>
                <a:prstClr val="black"/>
              </a:solidFill>
              <a:latin typeface="Calibri"/>
              <a:cs typeface="Arial" panose="020B0604020202020204" pitchFamily="34" charset="0"/>
            </a:endParaRPr>
          </a:p>
        </p:txBody>
      </p:sp>
      <p:sp>
        <p:nvSpPr>
          <p:cNvPr id="9" name="Rectangle 3"/>
          <p:cNvSpPr txBox="1">
            <a:spLocks noChangeArrowheads="1"/>
          </p:cNvSpPr>
          <p:nvPr/>
        </p:nvSpPr>
        <p:spPr>
          <a:xfrm>
            <a:off x="328411" y="2762371"/>
            <a:ext cx="8487178" cy="1222062"/>
          </a:xfrm>
          <a:prstGeom prst="rect">
            <a:avLst/>
          </a:prstGeom>
          <a:ln w="19050">
            <a:solidFill>
              <a:srgbClr val="FF0000"/>
            </a:solidFill>
          </a:ln>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fontAlgn="auto">
              <a:lnSpc>
                <a:spcPct val="90000"/>
              </a:lnSpc>
              <a:spcAft>
                <a:spcPts val="0"/>
              </a:spcAft>
              <a:buNone/>
              <a:defRPr/>
            </a:pPr>
            <a:r>
              <a:rPr lang="en-US" altLang="zh-CN" sz="2600" b="1" dirty="0">
                <a:solidFill>
                  <a:prstClr val="black"/>
                </a:solidFill>
                <a:latin typeface="Calibri"/>
                <a:ea typeface="SimSun" pitchFamily="2" charset="-122"/>
                <a:cs typeface="Arial" panose="020B0604020202020204" pitchFamily="34" charset="0"/>
              </a:rPr>
              <a:t>Mission</a:t>
            </a:r>
            <a:r>
              <a:rPr lang="en-US" altLang="zh-CN" sz="2600" dirty="0">
                <a:solidFill>
                  <a:prstClr val="black"/>
                </a:solidFill>
                <a:latin typeface="Calibri"/>
                <a:ea typeface="SimSun" pitchFamily="2" charset="-122"/>
                <a:cs typeface="Arial" panose="020B0604020202020204" pitchFamily="34" charset="0"/>
              </a:rPr>
              <a:t>: To </a:t>
            </a:r>
            <a:r>
              <a:rPr lang="en-US" altLang="zh-CN" sz="2600" b="1" i="1" u="sng" dirty="0">
                <a:solidFill>
                  <a:srgbClr val="FF0000"/>
                </a:solidFill>
                <a:latin typeface="Calibri"/>
                <a:ea typeface="SimSun" pitchFamily="2" charset="-122"/>
                <a:cs typeface="Arial" panose="020B0604020202020204" pitchFamily="34" charset="0"/>
              </a:rPr>
              <a:t>define, maintain &amp; provide access</a:t>
            </a:r>
            <a:r>
              <a:rPr lang="en-US" altLang="zh-CN" sz="2600" dirty="0">
                <a:solidFill>
                  <a:prstClr val="black"/>
                </a:solidFill>
                <a:latin typeface="Calibri"/>
                <a:ea typeface="SimSun" pitchFamily="2" charset="-122"/>
                <a:cs typeface="Arial" panose="020B0604020202020204" pitchFamily="34" charset="0"/>
              </a:rPr>
              <a:t> to the </a:t>
            </a:r>
          </a:p>
          <a:p>
            <a:pPr marL="0" indent="0" algn="ctr" fontAlgn="auto">
              <a:lnSpc>
                <a:spcPct val="90000"/>
              </a:lnSpc>
              <a:spcAft>
                <a:spcPts val="0"/>
              </a:spcAft>
              <a:buNone/>
              <a:defRPr/>
            </a:pPr>
            <a:r>
              <a:rPr lang="en-US" altLang="zh-CN" sz="2600" b="1" i="1" dirty="0">
                <a:solidFill>
                  <a:srgbClr val="1F497D"/>
                </a:solidFill>
                <a:latin typeface="Calibri"/>
                <a:ea typeface="SimSun" pitchFamily="2" charset="-122"/>
                <a:cs typeface="Arial" panose="020B0604020202020204" pitchFamily="34" charset="0"/>
              </a:rPr>
              <a:t>National Spatial Reference System (NSRS)</a:t>
            </a:r>
            <a:endParaRPr lang="en-US" altLang="zh-CN" sz="2600" b="1" dirty="0">
              <a:solidFill>
                <a:srgbClr val="1F497D"/>
              </a:solidFill>
              <a:latin typeface="Calibri"/>
              <a:ea typeface="SimSun" pitchFamily="2" charset="-122"/>
              <a:cs typeface="Arial" panose="020B0604020202020204" pitchFamily="34" charset="0"/>
            </a:endParaRPr>
          </a:p>
          <a:p>
            <a:pPr marL="0" indent="0" algn="ctr" fontAlgn="auto">
              <a:lnSpc>
                <a:spcPct val="90000"/>
              </a:lnSpc>
              <a:spcAft>
                <a:spcPts val="0"/>
              </a:spcAft>
              <a:buNone/>
              <a:defRPr/>
            </a:pPr>
            <a:r>
              <a:rPr lang="en-US" altLang="zh-CN" sz="2600" dirty="0">
                <a:solidFill>
                  <a:prstClr val="black"/>
                </a:solidFill>
                <a:latin typeface="Calibri"/>
                <a:ea typeface="SimSun" pitchFamily="2" charset="-122"/>
                <a:cs typeface="Arial" panose="020B0604020202020204" pitchFamily="34" charset="0"/>
              </a:rPr>
              <a:t>to meet our Nation’s economic, social &amp; environmental needs</a:t>
            </a:r>
          </a:p>
        </p:txBody>
      </p:sp>
      <p:sp>
        <p:nvSpPr>
          <p:cNvPr id="10" name="TextBox 4"/>
          <p:cNvSpPr txBox="1">
            <a:spLocks noChangeArrowheads="1"/>
          </p:cNvSpPr>
          <p:nvPr/>
        </p:nvSpPr>
        <p:spPr bwMode="auto">
          <a:xfrm>
            <a:off x="1" y="4440170"/>
            <a:ext cx="666736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defRPr/>
            </a:pPr>
            <a:r>
              <a:rPr lang="en-US" altLang="en-US" sz="3200" b="1" u="sng" dirty="0">
                <a:solidFill>
                  <a:srgbClr val="1F497D"/>
                </a:solidFill>
              </a:rPr>
              <a:t>NSRS</a:t>
            </a:r>
            <a:endParaRPr lang="en-US" altLang="en-US" sz="3200" b="1" dirty="0">
              <a:solidFill>
                <a:srgbClr val="1F497D"/>
              </a:solidFill>
            </a:endParaRPr>
          </a:p>
          <a:p>
            <a:pPr algn="ctr" eaLnBrk="1" hangingPunct="1">
              <a:defRPr/>
            </a:pPr>
            <a:endParaRPr lang="en-US" altLang="en-US" sz="1000" dirty="0">
              <a:solidFill>
                <a:prstClr val="black"/>
              </a:solidFill>
            </a:endParaRPr>
          </a:p>
          <a:p>
            <a:pPr algn="ctr" eaLnBrk="1" hangingPunct="1">
              <a:defRPr/>
            </a:pPr>
            <a:endParaRPr lang="en-US" altLang="en-US" dirty="0">
              <a:solidFill>
                <a:prstClr val="black"/>
              </a:solidFill>
            </a:endParaRPr>
          </a:p>
          <a:p>
            <a:pPr algn="ctr" eaLnBrk="1" hangingPunct="1">
              <a:defRPr/>
            </a:pPr>
            <a:endParaRPr lang="en-US" altLang="en-US" sz="4400" dirty="0">
              <a:solidFill>
                <a:prstClr val="black"/>
              </a:solidFill>
            </a:endParaRPr>
          </a:p>
          <a:p>
            <a:pPr algn="ctr" eaLnBrk="1" hangingPunct="1">
              <a:defRPr/>
            </a:pPr>
            <a:r>
              <a:rPr lang="en-US" altLang="en-US" sz="2400" b="1" i="1" u="sng" dirty="0">
                <a:solidFill>
                  <a:srgbClr val="1F497D"/>
                </a:solidFill>
              </a:rPr>
              <a:t>&amp; their time variations</a:t>
            </a:r>
          </a:p>
        </p:txBody>
      </p:sp>
      <p:grpSp>
        <p:nvGrpSpPr>
          <p:cNvPr id="11" name="Group 27"/>
          <p:cNvGrpSpPr>
            <a:grpSpLocks/>
          </p:cNvGrpSpPr>
          <p:nvPr/>
        </p:nvGrpSpPr>
        <p:grpSpPr bwMode="auto">
          <a:xfrm>
            <a:off x="6429532" y="4634105"/>
            <a:ext cx="2735262" cy="2060972"/>
            <a:chOff x="2267" y="152"/>
            <a:chExt cx="1330" cy="1250"/>
          </a:xfrm>
        </p:grpSpPr>
        <p:grpSp>
          <p:nvGrpSpPr>
            <p:cNvPr id="12" name="Group 16"/>
            <p:cNvGrpSpPr>
              <a:grpSpLocks/>
            </p:cNvGrpSpPr>
            <p:nvPr/>
          </p:nvGrpSpPr>
          <p:grpSpPr bwMode="auto">
            <a:xfrm>
              <a:off x="2277" y="965"/>
              <a:ext cx="1268" cy="437"/>
              <a:chOff x="3792" y="2208"/>
              <a:chExt cx="1268" cy="437"/>
            </a:xfrm>
          </p:grpSpPr>
          <p:sp>
            <p:nvSpPr>
              <p:cNvPr id="18" name="AutoShape 17"/>
              <p:cNvSpPr>
                <a:spLocks noChangeAspect="1" noChangeArrowheads="1"/>
              </p:cNvSpPr>
              <p:nvPr/>
            </p:nvSpPr>
            <p:spPr bwMode="auto">
              <a:xfrm>
                <a:off x="3792" y="2208"/>
                <a:ext cx="1268" cy="437"/>
              </a:xfrm>
              <a:prstGeom prst="diamond">
                <a:avLst/>
              </a:prstGeom>
              <a:solidFill>
                <a:srgbClr val="FFFF00"/>
              </a:solidFill>
              <a:ln w="15875">
                <a:solidFill>
                  <a:schemeClr val="bg2"/>
                </a:solidFill>
                <a:miter lim="800000"/>
                <a:headEnd/>
                <a:tailEnd/>
              </a:ln>
            </p:spPr>
            <p:txBody>
              <a:bodyPr wrap="none" anchor="ct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endParaRPr lang="en-US" altLang="en-US" dirty="0">
                  <a:solidFill>
                    <a:prstClr val="black"/>
                  </a:solidFill>
                </a:endParaRPr>
              </a:p>
            </p:txBody>
          </p:sp>
          <p:sp>
            <p:nvSpPr>
              <p:cNvPr id="19" name="AutoShape 18"/>
              <p:cNvSpPr>
                <a:spLocks noChangeAspect="1" noChangeArrowheads="1"/>
              </p:cNvSpPr>
              <p:nvPr/>
            </p:nvSpPr>
            <p:spPr bwMode="auto">
              <a:xfrm>
                <a:off x="4031" y="2384"/>
                <a:ext cx="104" cy="68"/>
              </a:xfrm>
              <a:prstGeom prst="triangle">
                <a:avLst>
                  <a:gd name="adj" fmla="val 50000"/>
                </a:avLst>
              </a:prstGeom>
              <a:solidFill>
                <a:srgbClr val="CC0000"/>
              </a:solidFill>
              <a:ln w="15875">
                <a:solidFill>
                  <a:schemeClr val="bg2"/>
                </a:solidFill>
                <a:miter lim="800000"/>
                <a:headEnd/>
                <a:tailEnd/>
              </a:ln>
            </p:spPr>
            <p:txBody>
              <a:bodyPr vert="eaVert" wrap="none" anchor="ct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endParaRPr lang="en-US" altLang="en-US" dirty="0">
                  <a:solidFill>
                    <a:prstClr val="black"/>
                  </a:solidFill>
                </a:endParaRPr>
              </a:p>
            </p:txBody>
          </p:sp>
          <p:sp>
            <p:nvSpPr>
              <p:cNvPr id="20" name="AutoShape 19"/>
              <p:cNvSpPr>
                <a:spLocks noChangeAspect="1" noChangeArrowheads="1"/>
              </p:cNvSpPr>
              <p:nvPr/>
            </p:nvSpPr>
            <p:spPr bwMode="auto">
              <a:xfrm>
                <a:off x="4319" y="2485"/>
                <a:ext cx="103" cy="68"/>
              </a:xfrm>
              <a:prstGeom prst="triangle">
                <a:avLst>
                  <a:gd name="adj" fmla="val 50000"/>
                </a:avLst>
              </a:prstGeom>
              <a:solidFill>
                <a:srgbClr val="CC0000"/>
              </a:solidFill>
              <a:ln w="15875">
                <a:solidFill>
                  <a:schemeClr val="bg2"/>
                </a:solidFill>
                <a:miter lim="800000"/>
                <a:headEnd/>
                <a:tailEnd/>
              </a:ln>
            </p:spPr>
            <p:txBody>
              <a:bodyPr vert="eaVert" wrap="none" anchor="ct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endParaRPr lang="en-US" altLang="en-US" dirty="0">
                  <a:solidFill>
                    <a:prstClr val="black"/>
                  </a:solidFill>
                </a:endParaRPr>
              </a:p>
            </p:txBody>
          </p:sp>
          <p:sp>
            <p:nvSpPr>
              <p:cNvPr id="21" name="AutoShape 20"/>
              <p:cNvSpPr>
                <a:spLocks noChangeAspect="1" noChangeArrowheads="1"/>
              </p:cNvSpPr>
              <p:nvPr/>
            </p:nvSpPr>
            <p:spPr bwMode="auto">
              <a:xfrm>
                <a:off x="4750" y="2384"/>
                <a:ext cx="103" cy="68"/>
              </a:xfrm>
              <a:prstGeom prst="triangle">
                <a:avLst>
                  <a:gd name="adj" fmla="val 50000"/>
                </a:avLst>
              </a:prstGeom>
              <a:solidFill>
                <a:srgbClr val="CC0000"/>
              </a:solidFill>
              <a:ln w="15875">
                <a:solidFill>
                  <a:schemeClr val="bg2"/>
                </a:solidFill>
                <a:miter lim="800000"/>
                <a:headEnd/>
                <a:tailEnd/>
              </a:ln>
            </p:spPr>
            <p:txBody>
              <a:bodyPr vert="eaVert" wrap="none" anchor="ct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endParaRPr lang="en-US" altLang="en-US" dirty="0">
                  <a:solidFill>
                    <a:prstClr val="black"/>
                  </a:solidFill>
                </a:endParaRPr>
              </a:p>
            </p:txBody>
          </p:sp>
          <p:sp>
            <p:nvSpPr>
              <p:cNvPr id="22" name="AutoShape 21"/>
              <p:cNvSpPr>
                <a:spLocks noChangeAspect="1" noChangeArrowheads="1"/>
              </p:cNvSpPr>
              <p:nvPr/>
            </p:nvSpPr>
            <p:spPr bwMode="auto">
              <a:xfrm>
                <a:off x="4510" y="2460"/>
                <a:ext cx="103" cy="67"/>
              </a:xfrm>
              <a:prstGeom prst="triangle">
                <a:avLst>
                  <a:gd name="adj" fmla="val 50000"/>
                </a:avLst>
              </a:prstGeom>
              <a:solidFill>
                <a:srgbClr val="CC0000"/>
              </a:solidFill>
              <a:ln w="15875">
                <a:solidFill>
                  <a:schemeClr val="bg2"/>
                </a:solidFill>
                <a:miter lim="800000"/>
                <a:headEnd/>
                <a:tailEnd/>
              </a:ln>
            </p:spPr>
            <p:txBody>
              <a:bodyPr vert="eaVert" wrap="none" anchor="ct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endParaRPr lang="en-US" altLang="en-US" dirty="0">
                  <a:solidFill>
                    <a:prstClr val="black"/>
                  </a:solidFill>
                </a:endParaRPr>
              </a:p>
            </p:txBody>
          </p:sp>
        </p:grpSp>
        <p:sp>
          <p:nvSpPr>
            <p:cNvPr id="13" name="AutoShape 22" descr="DOQQ"/>
            <p:cNvSpPr>
              <a:spLocks noChangeAspect="1" noChangeArrowheads="1"/>
            </p:cNvSpPr>
            <p:nvPr/>
          </p:nvSpPr>
          <p:spPr bwMode="auto">
            <a:xfrm>
              <a:off x="2277" y="821"/>
              <a:ext cx="1300" cy="400"/>
            </a:xfrm>
            <a:prstGeom prst="diamond">
              <a:avLst/>
            </a:prstGeom>
            <a:blipFill dpi="0" rotWithShape="0">
              <a:blip r:embed="rId3"/>
              <a:srcRect/>
              <a:stretch>
                <a:fillRect/>
              </a:stretch>
            </a:blipFill>
            <a:ln w="15875">
              <a:solidFill>
                <a:schemeClr val="bg2"/>
              </a:solidFill>
              <a:miter lim="800000"/>
              <a:headEnd/>
              <a:tailEnd/>
            </a:ln>
          </p:spPr>
          <p:txBody>
            <a:bodyPr wrap="none" anchor="ct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endParaRPr lang="en-US" altLang="en-US" dirty="0">
                <a:solidFill>
                  <a:prstClr val="black"/>
                </a:solidFill>
              </a:endParaRPr>
            </a:p>
          </p:txBody>
        </p:sp>
        <p:sp>
          <p:nvSpPr>
            <p:cNvPr id="14" name="AutoShape 23" descr="HILSHD"/>
            <p:cNvSpPr>
              <a:spLocks noChangeAspect="1" noChangeArrowheads="1"/>
            </p:cNvSpPr>
            <p:nvPr/>
          </p:nvSpPr>
          <p:spPr bwMode="auto">
            <a:xfrm>
              <a:off x="2277" y="677"/>
              <a:ext cx="1300" cy="398"/>
            </a:xfrm>
            <a:prstGeom prst="diamond">
              <a:avLst/>
            </a:prstGeom>
            <a:blipFill dpi="0" rotWithShape="0">
              <a:blip r:embed="rId4"/>
              <a:srcRect/>
              <a:stretch>
                <a:fillRect/>
              </a:stretch>
            </a:blipFill>
            <a:ln w="15875">
              <a:solidFill>
                <a:schemeClr val="bg2"/>
              </a:solidFill>
              <a:miter lim="800000"/>
              <a:headEnd/>
              <a:tailEnd/>
            </a:ln>
          </p:spPr>
          <p:txBody>
            <a:bodyPr wrap="none" anchor="ct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endParaRPr lang="en-US" altLang="en-US" dirty="0">
                <a:solidFill>
                  <a:prstClr val="black"/>
                </a:solidFill>
              </a:endParaRPr>
            </a:p>
          </p:txBody>
        </p:sp>
        <p:sp>
          <p:nvSpPr>
            <p:cNvPr id="15" name="AutoShape 24" descr="ADM"/>
            <p:cNvSpPr>
              <a:spLocks noChangeAspect="1" noChangeArrowheads="1"/>
            </p:cNvSpPr>
            <p:nvPr/>
          </p:nvSpPr>
          <p:spPr bwMode="auto">
            <a:xfrm>
              <a:off x="2267" y="490"/>
              <a:ext cx="1301" cy="398"/>
            </a:xfrm>
            <a:prstGeom prst="diamond">
              <a:avLst/>
            </a:prstGeom>
            <a:blipFill dpi="0" rotWithShape="0">
              <a:blip r:embed="rId5"/>
              <a:srcRect/>
              <a:stretch>
                <a:fillRect/>
              </a:stretch>
            </a:blipFill>
            <a:ln w="15875">
              <a:solidFill>
                <a:schemeClr val="bg2"/>
              </a:solidFill>
              <a:miter lim="800000"/>
              <a:headEnd/>
              <a:tailEnd/>
            </a:ln>
          </p:spPr>
          <p:txBody>
            <a:bodyPr wrap="none" anchor="ct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endParaRPr lang="en-US" altLang="en-US" dirty="0">
                <a:solidFill>
                  <a:prstClr val="black"/>
                </a:solidFill>
              </a:endParaRPr>
            </a:p>
          </p:txBody>
        </p:sp>
        <p:sp>
          <p:nvSpPr>
            <p:cNvPr id="16" name="AutoShape 25" descr="STM"/>
            <p:cNvSpPr>
              <a:spLocks noChangeAspect="1" noChangeArrowheads="1"/>
            </p:cNvSpPr>
            <p:nvPr/>
          </p:nvSpPr>
          <p:spPr bwMode="auto">
            <a:xfrm>
              <a:off x="2296" y="351"/>
              <a:ext cx="1301" cy="399"/>
            </a:xfrm>
            <a:prstGeom prst="diamond">
              <a:avLst/>
            </a:prstGeom>
            <a:blipFill dpi="0" rotWithShape="0">
              <a:blip r:embed="rId6"/>
              <a:srcRect/>
              <a:stretch>
                <a:fillRect/>
              </a:stretch>
            </a:blipFill>
            <a:ln w="15875">
              <a:solidFill>
                <a:schemeClr val="bg2"/>
              </a:solidFill>
              <a:miter lim="800000"/>
              <a:headEnd/>
              <a:tailEnd/>
            </a:ln>
          </p:spPr>
          <p:txBody>
            <a:bodyPr wrap="none" anchor="ct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endParaRPr lang="en-US" altLang="en-US" dirty="0">
                <a:solidFill>
                  <a:prstClr val="black"/>
                </a:solidFill>
              </a:endParaRPr>
            </a:p>
          </p:txBody>
        </p:sp>
        <p:sp>
          <p:nvSpPr>
            <p:cNvPr id="17" name="AutoShape 26" descr="STREETS"/>
            <p:cNvSpPr>
              <a:spLocks noChangeAspect="1" noChangeArrowheads="1"/>
            </p:cNvSpPr>
            <p:nvPr/>
          </p:nvSpPr>
          <p:spPr bwMode="auto">
            <a:xfrm>
              <a:off x="2267" y="152"/>
              <a:ext cx="1301" cy="398"/>
            </a:xfrm>
            <a:prstGeom prst="diamond">
              <a:avLst/>
            </a:prstGeom>
            <a:blipFill dpi="0" rotWithShape="0">
              <a:blip r:embed="rId7"/>
              <a:srcRect/>
              <a:stretch>
                <a:fillRect/>
              </a:stretch>
            </a:blipFill>
            <a:ln w="15875">
              <a:solidFill>
                <a:schemeClr val="bg2"/>
              </a:solidFill>
              <a:miter lim="800000"/>
              <a:headEnd/>
              <a:tailEnd/>
            </a:ln>
          </p:spPr>
          <p:txBody>
            <a:bodyPr wrap="none" anchor="ct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endParaRPr lang="en-US" altLang="en-US" dirty="0">
                <a:solidFill>
                  <a:prstClr val="black"/>
                </a:solidFill>
              </a:endParaRPr>
            </a:p>
          </p:txBody>
        </p:sp>
      </p:grpSp>
      <p:sp>
        <p:nvSpPr>
          <p:cNvPr id="23" name="TextBox 22"/>
          <p:cNvSpPr txBox="1"/>
          <p:nvPr/>
        </p:nvSpPr>
        <p:spPr>
          <a:xfrm>
            <a:off x="7313081" y="4282939"/>
            <a:ext cx="825867" cy="369332"/>
          </a:xfrm>
          <a:prstGeom prst="rect">
            <a:avLst/>
          </a:prstGeom>
          <a:noFill/>
        </p:spPr>
        <p:txBody>
          <a:bodyPr wrap="none" rtlCol="0">
            <a:spAutoFit/>
          </a:bodyPr>
          <a:lstStyle/>
          <a:p>
            <a:pPr fontAlgn="auto">
              <a:spcBef>
                <a:spcPts val="0"/>
              </a:spcBef>
              <a:spcAft>
                <a:spcPts val="0"/>
              </a:spcAft>
              <a:defRPr/>
            </a:pPr>
            <a:r>
              <a:rPr lang="en-US" b="1" dirty="0">
                <a:solidFill>
                  <a:srgbClr val="C00000"/>
                </a:solidFill>
                <a:latin typeface="Arial" panose="020B0604020202020204" pitchFamily="34" charset="0"/>
                <a:ea typeface="ＭＳ Ｐゴシック" charset="0"/>
                <a:cs typeface="Arial" panose="020B0604020202020204" pitchFamily="34" charset="0"/>
              </a:rPr>
              <a:t>NSRS</a:t>
            </a:r>
          </a:p>
        </p:txBody>
      </p:sp>
    </p:spTree>
    <p:extLst>
      <p:ext uri="{BB962C8B-B14F-4D97-AF65-F5344CB8AC3E}">
        <p14:creationId xmlns:p14="http://schemas.microsoft.com/office/powerpoint/2010/main" val="27668247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235EEE-24E3-497A-8C0F-872C14BD5DA1}"/>
              </a:ext>
            </a:extLst>
          </p:cNvPr>
          <p:cNvPicPr>
            <a:picLocks noChangeAspect="1"/>
          </p:cNvPicPr>
          <p:nvPr/>
        </p:nvPicPr>
        <p:blipFill>
          <a:blip r:embed="rId3"/>
          <a:stretch>
            <a:fillRect/>
          </a:stretch>
        </p:blipFill>
        <p:spPr>
          <a:xfrm>
            <a:off x="4557337" y="1599618"/>
            <a:ext cx="4586663" cy="5205862"/>
          </a:xfrm>
          <a:prstGeom prst="rect">
            <a:avLst/>
          </a:prstGeom>
        </p:spPr>
      </p:pic>
      <p:sp>
        <p:nvSpPr>
          <p:cNvPr id="10" name="Arrow: Circular 9">
            <a:extLst>
              <a:ext uri="{FF2B5EF4-FFF2-40B4-BE49-F238E27FC236}">
                <a16:creationId xmlns:a16="http://schemas.microsoft.com/office/drawing/2014/main" id="{3BD1C4B8-B79B-43BE-8631-45A60E5EBE5A}"/>
              </a:ext>
            </a:extLst>
          </p:cNvPr>
          <p:cNvSpPr/>
          <p:nvPr/>
        </p:nvSpPr>
        <p:spPr>
          <a:xfrm rot="1691144" flipH="1">
            <a:off x="4659641" y="2884854"/>
            <a:ext cx="5993186" cy="5997715"/>
          </a:xfrm>
          <a:prstGeom prst="circularArrow">
            <a:avLst>
              <a:gd name="adj1" fmla="val 641"/>
              <a:gd name="adj2" fmla="val 599331"/>
              <a:gd name="adj3" fmla="val 21306641"/>
              <a:gd name="adj4" fmla="val 1525736"/>
              <a:gd name="adj5" fmla="val 2202"/>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Freeform 12"/>
          <p:cNvSpPr/>
          <p:nvPr/>
        </p:nvSpPr>
        <p:spPr>
          <a:xfrm>
            <a:off x="7584734" y="6043647"/>
            <a:ext cx="784160" cy="220535"/>
          </a:xfrm>
          <a:custGeom>
            <a:avLst/>
            <a:gdLst>
              <a:gd name="connsiteX0" fmla="*/ 48841 w 784160"/>
              <a:gd name="connsiteY0" fmla="*/ 753 h 220535"/>
              <a:gd name="connsiteX1" fmla="*/ 249629 w 784160"/>
              <a:gd name="connsiteY1" fmla="*/ 3467 h 220535"/>
              <a:gd name="connsiteX2" fmla="*/ 279476 w 784160"/>
              <a:gd name="connsiteY2" fmla="*/ 6180 h 220535"/>
              <a:gd name="connsiteX3" fmla="*/ 303896 w 784160"/>
              <a:gd name="connsiteY3" fmla="*/ 17034 h 220535"/>
              <a:gd name="connsiteX4" fmla="*/ 360876 w 784160"/>
              <a:gd name="connsiteY4" fmla="*/ 25174 h 220535"/>
              <a:gd name="connsiteX5" fmla="*/ 388010 w 784160"/>
              <a:gd name="connsiteY5" fmla="*/ 30600 h 220535"/>
              <a:gd name="connsiteX6" fmla="*/ 425997 w 784160"/>
              <a:gd name="connsiteY6" fmla="*/ 44167 h 220535"/>
              <a:gd name="connsiteX7" fmla="*/ 442277 w 784160"/>
              <a:gd name="connsiteY7" fmla="*/ 46880 h 220535"/>
              <a:gd name="connsiteX8" fmla="*/ 466697 w 784160"/>
              <a:gd name="connsiteY8" fmla="*/ 52307 h 220535"/>
              <a:gd name="connsiteX9" fmla="*/ 482977 w 784160"/>
              <a:gd name="connsiteY9" fmla="*/ 55021 h 220535"/>
              <a:gd name="connsiteX10" fmla="*/ 493831 w 784160"/>
              <a:gd name="connsiteY10" fmla="*/ 57734 h 220535"/>
              <a:gd name="connsiteX11" fmla="*/ 512824 w 784160"/>
              <a:gd name="connsiteY11" fmla="*/ 63161 h 220535"/>
              <a:gd name="connsiteX12" fmla="*/ 561665 w 784160"/>
              <a:gd name="connsiteY12" fmla="*/ 68587 h 220535"/>
              <a:gd name="connsiteX13" fmla="*/ 583371 w 784160"/>
              <a:gd name="connsiteY13" fmla="*/ 71301 h 220535"/>
              <a:gd name="connsiteX14" fmla="*/ 607792 w 784160"/>
              <a:gd name="connsiteY14" fmla="*/ 74014 h 220535"/>
              <a:gd name="connsiteX15" fmla="*/ 640352 w 784160"/>
              <a:gd name="connsiteY15" fmla="*/ 79441 h 220535"/>
              <a:gd name="connsiteX16" fmla="*/ 648492 w 784160"/>
              <a:gd name="connsiteY16" fmla="*/ 82154 h 220535"/>
              <a:gd name="connsiteX17" fmla="*/ 681052 w 784160"/>
              <a:gd name="connsiteY17" fmla="*/ 87581 h 220535"/>
              <a:gd name="connsiteX18" fmla="*/ 746173 w 784160"/>
              <a:gd name="connsiteY18" fmla="*/ 90294 h 220535"/>
              <a:gd name="connsiteX19" fmla="*/ 751599 w 784160"/>
              <a:gd name="connsiteY19" fmla="*/ 106574 h 220535"/>
              <a:gd name="connsiteX20" fmla="*/ 762453 w 784160"/>
              <a:gd name="connsiteY20" fmla="*/ 122854 h 220535"/>
              <a:gd name="connsiteX21" fmla="*/ 767879 w 784160"/>
              <a:gd name="connsiteY21" fmla="*/ 141848 h 220535"/>
              <a:gd name="connsiteX22" fmla="*/ 773306 w 784160"/>
              <a:gd name="connsiteY22" fmla="*/ 149988 h 220535"/>
              <a:gd name="connsiteX23" fmla="*/ 781446 w 784160"/>
              <a:gd name="connsiteY23" fmla="*/ 177121 h 220535"/>
              <a:gd name="connsiteX24" fmla="*/ 784160 w 784160"/>
              <a:gd name="connsiteY24" fmla="*/ 185261 h 220535"/>
              <a:gd name="connsiteX25" fmla="*/ 781446 w 784160"/>
              <a:gd name="connsiteY25" fmla="*/ 198828 h 220535"/>
              <a:gd name="connsiteX26" fmla="*/ 759739 w 784160"/>
              <a:gd name="connsiteY26" fmla="*/ 209682 h 220535"/>
              <a:gd name="connsiteX27" fmla="*/ 751599 w 784160"/>
              <a:gd name="connsiteY27" fmla="*/ 212395 h 220535"/>
              <a:gd name="connsiteX28" fmla="*/ 716326 w 784160"/>
              <a:gd name="connsiteY28" fmla="*/ 215108 h 220535"/>
              <a:gd name="connsiteX29" fmla="*/ 640352 w 784160"/>
              <a:gd name="connsiteY29" fmla="*/ 217822 h 220535"/>
              <a:gd name="connsiteX30" fmla="*/ 599651 w 784160"/>
              <a:gd name="connsiteY30" fmla="*/ 220535 h 220535"/>
              <a:gd name="connsiteX31" fmla="*/ 466697 w 784160"/>
              <a:gd name="connsiteY31" fmla="*/ 217822 h 220535"/>
              <a:gd name="connsiteX32" fmla="*/ 415143 w 784160"/>
              <a:gd name="connsiteY32" fmla="*/ 212395 h 220535"/>
              <a:gd name="connsiteX33" fmla="*/ 388010 w 784160"/>
              <a:gd name="connsiteY33" fmla="*/ 209682 h 220535"/>
              <a:gd name="connsiteX34" fmla="*/ 160088 w 784160"/>
              <a:gd name="connsiteY34" fmla="*/ 201542 h 220535"/>
              <a:gd name="connsiteX35" fmla="*/ 122101 w 784160"/>
              <a:gd name="connsiteY35" fmla="*/ 198828 h 220535"/>
              <a:gd name="connsiteX36" fmla="*/ 94968 w 784160"/>
              <a:gd name="connsiteY36" fmla="*/ 193402 h 220535"/>
              <a:gd name="connsiteX37" fmla="*/ 75974 w 784160"/>
              <a:gd name="connsiteY37" fmla="*/ 185261 h 220535"/>
              <a:gd name="connsiteX38" fmla="*/ 40701 w 784160"/>
              <a:gd name="connsiteY38" fmla="*/ 166268 h 220535"/>
              <a:gd name="connsiteX39" fmla="*/ 29847 w 784160"/>
              <a:gd name="connsiteY39" fmla="*/ 158128 h 220535"/>
              <a:gd name="connsiteX40" fmla="*/ 13567 w 784160"/>
              <a:gd name="connsiteY40" fmla="*/ 133708 h 220535"/>
              <a:gd name="connsiteX41" fmla="*/ 10854 w 784160"/>
              <a:gd name="connsiteY41" fmla="*/ 122854 h 220535"/>
              <a:gd name="connsiteX42" fmla="*/ 5427 w 784160"/>
              <a:gd name="connsiteY42" fmla="*/ 114714 h 220535"/>
              <a:gd name="connsiteX43" fmla="*/ 0 w 784160"/>
              <a:gd name="connsiteY43" fmla="*/ 82154 h 220535"/>
              <a:gd name="connsiteX44" fmla="*/ 2714 w 784160"/>
              <a:gd name="connsiteY44" fmla="*/ 57734 h 220535"/>
              <a:gd name="connsiteX45" fmla="*/ 10854 w 784160"/>
              <a:gd name="connsiteY45" fmla="*/ 49594 h 220535"/>
              <a:gd name="connsiteX46" fmla="*/ 16281 w 784160"/>
              <a:gd name="connsiteY46" fmla="*/ 38740 h 220535"/>
              <a:gd name="connsiteX47" fmla="*/ 35274 w 784160"/>
              <a:gd name="connsiteY47" fmla="*/ 17034 h 220535"/>
              <a:gd name="connsiteX48" fmla="*/ 48841 w 784160"/>
              <a:gd name="connsiteY48" fmla="*/ 753 h 22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4160" h="220535">
                <a:moveTo>
                  <a:pt x="48841" y="753"/>
                </a:moveTo>
                <a:cubicBezTo>
                  <a:pt x="84567" y="-1508"/>
                  <a:pt x="182712" y="1892"/>
                  <a:pt x="249629" y="3467"/>
                </a:cubicBezTo>
                <a:cubicBezTo>
                  <a:pt x="259616" y="3702"/>
                  <a:pt x="269657" y="4339"/>
                  <a:pt x="279476" y="6180"/>
                </a:cubicBezTo>
                <a:cubicBezTo>
                  <a:pt x="304293" y="10833"/>
                  <a:pt x="282463" y="11319"/>
                  <a:pt x="303896" y="17034"/>
                </a:cubicBezTo>
                <a:cubicBezTo>
                  <a:pt x="322931" y="22110"/>
                  <a:pt x="341439" y="23230"/>
                  <a:pt x="360876" y="25174"/>
                </a:cubicBezTo>
                <a:cubicBezTo>
                  <a:pt x="387639" y="34094"/>
                  <a:pt x="338108" y="18125"/>
                  <a:pt x="388010" y="30600"/>
                </a:cubicBezTo>
                <a:cubicBezTo>
                  <a:pt x="415334" y="37431"/>
                  <a:pt x="386756" y="37628"/>
                  <a:pt x="425997" y="44167"/>
                </a:cubicBezTo>
                <a:cubicBezTo>
                  <a:pt x="431424" y="45071"/>
                  <a:pt x="436882" y="45801"/>
                  <a:pt x="442277" y="46880"/>
                </a:cubicBezTo>
                <a:cubicBezTo>
                  <a:pt x="485894" y="55604"/>
                  <a:pt x="414487" y="42814"/>
                  <a:pt x="466697" y="52307"/>
                </a:cubicBezTo>
                <a:cubicBezTo>
                  <a:pt x="472110" y="53291"/>
                  <a:pt x="477582" y="53942"/>
                  <a:pt x="482977" y="55021"/>
                </a:cubicBezTo>
                <a:cubicBezTo>
                  <a:pt x="486634" y="55752"/>
                  <a:pt x="490245" y="56710"/>
                  <a:pt x="493831" y="57734"/>
                </a:cubicBezTo>
                <a:cubicBezTo>
                  <a:pt x="503996" y="60638"/>
                  <a:pt x="501169" y="61042"/>
                  <a:pt x="512824" y="63161"/>
                </a:cubicBezTo>
                <a:cubicBezTo>
                  <a:pt x="531349" y="66529"/>
                  <a:pt x="541628" y="66478"/>
                  <a:pt x="561665" y="68587"/>
                </a:cubicBezTo>
                <a:cubicBezTo>
                  <a:pt x="568917" y="69350"/>
                  <a:pt x="576129" y="70449"/>
                  <a:pt x="583371" y="71301"/>
                </a:cubicBezTo>
                <a:lnTo>
                  <a:pt x="607792" y="74014"/>
                </a:lnTo>
                <a:cubicBezTo>
                  <a:pt x="626875" y="80374"/>
                  <a:pt x="604002" y="73382"/>
                  <a:pt x="640352" y="79441"/>
                </a:cubicBezTo>
                <a:cubicBezTo>
                  <a:pt x="643173" y="79911"/>
                  <a:pt x="645687" y="81593"/>
                  <a:pt x="648492" y="82154"/>
                </a:cubicBezTo>
                <a:cubicBezTo>
                  <a:pt x="659281" y="84312"/>
                  <a:pt x="670087" y="86667"/>
                  <a:pt x="681052" y="87581"/>
                </a:cubicBezTo>
                <a:cubicBezTo>
                  <a:pt x="702703" y="89385"/>
                  <a:pt x="724466" y="89390"/>
                  <a:pt x="746173" y="90294"/>
                </a:cubicBezTo>
                <a:cubicBezTo>
                  <a:pt x="747982" y="95721"/>
                  <a:pt x="748426" y="101815"/>
                  <a:pt x="751599" y="106574"/>
                </a:cubicBezTo>
                <a:lnTo>
                  <a:pt x="762453" y="122854"/>
                </a:lnTo>
                <a:cubicBezTo>
                  <a:pt x="763322" y="126331"/>
                  <a:pt x="765933" y="137956"/>
                  <a:pt x="767879" y="141848"/>
                </a:cubicBezTo>
                <a:cubicBezTo>
                  <a:pt x="769337" y="144765"/>
                  <a:pt x="771497" y="147275"/>
                  <a:pt x="773306" y="149988"/>
                </a:cubicBezTo>
                <a:cubicBezTo>
                  <a:pt x="777405" y="166387"/>
                  <a:pt x="774841" y="157308"/>
                  <a:pt x="781446" y="177121"/>
                </a:cubicBezTo>
                <a:lnTo>
                  <a:pt x="784160" y="185261"/>
                </a:lnTo>
                <a:cubicBezTo>
                  <a:pt x="783255" y="189783"/>
                  <a:pt x="784707" y="195567"/>
                  <a:pt x="781446" y="198828"/>
                </a:cubicBezTo>
                <a:cubicBezTo>
                  <a:pt x="775726" y="204548"/>
                  <a:pt x="767414" y="207124"/>
                  <a:pt x="759739" y="209682"/>
                </a:cubicBezTo>
                <a:cubicBezTo>
                  <a:pt x="757026" y="210586"/>
                  <a:pt x="754437" y="212040"/>
                  <a:pt x="751599" y="212395"/>
                </a:cubicBezTo>
                <a:cubicBezTo>
                  <a:pt x="739898" y="213858"/>
                  <a:pt x="728104" y="214533"/>
                  <a:pt x="716326" y="215108"/>
                </a:cubicBezTo>
                <a:cubicBezTo>
                  <a:pt x="691015" y="216343"/>
                  <a:pt x="665665" y="216645"/>
                  <a:pt x="640352" y="217822"/>
                </a:cubicBezTo>
                <a:cubicBezTo>
                  <a:pt x="626770" y="218454"/>
                  <a:pt x="613218" y="219631"/>
                  <a:pt x="599651" y="220535"/>
                </a:cubicBezTo>
                <a:lnTo>
                  <a:pt x="466697" y="217822"/>
                </a:lnTo>
                <a:cubicBezTo>
                  <a:pt x="449338" y="217243"/>
                  <a:pt x="432347" y="214306"/>
                  <a:pt x="415143" y="212395"/>
                </a:cubicBezTo>
                <a:cubicBezTo>
                  <a:pt x="406109" y="211391"/>
                  <a:pt x="397054" y="210586"/>
                  <a:pt x="388010" y="209682"/>
                </a:cubicBezTo>
                <a:cubicBezTo>
                  <a:pt x="304293" y="181775"/>
                  <a:pt x="383673" y="206403"/>
                  <a:pt x="160088" y="201542"/>
                </a:cubicBezTo>
                <a:cubicBezTo>
                  <a:pt x="147396" y="201266"/>
                  <a:pt x="134763" y="199733"/>
                  <a:pt x="122101" y="198828"/>
                </a:cubicBezTo>
                <a:cubicBezTo>
                  <a:pt x="103707" y="192697"/>
                  <a:pt x="126154" y="199640"/>
                  <a:pt x="94968" y="193402"/>
                </a:cubicBezTo>
                <a:cubicBezTo>
                  <a:pt x="87575" y="191923"/>
                  <a:pt x="82903" y="188411"/>
                  <a:pt x="75974" y="185261"/>
                </a:cubicBezTo>
                <a:cubicBezTo>
                  <a:pt x="51498" y="174136"/>
                  <a:pt x="62227" y="181336"/>
                  <a:pt x="40701" y="166268"/>
                </a:cubicBezTo>
                <a:cubicBezTo>
                  <a:pt x="36996" y="163675"/>
                  <a:pt x="33045" y="161326"/>
                  <a:pt x="29847" y="158128"/>
                </a:cubicBezTo>
                <a:cubicBezTo>
                  <a:pt x="19814" y="148095"/>
                  <a:pt x="19247" y="145067"/>
                  <a:pt x="13567" y="133708"/>
                </a:cubicBezTo>
                <a:cubicBezTo>
                  <a:pt x="12663" y="130090"/>
                  <a:pt x="12323" y="126282"/>
                  <a:pt x="10854" y="122854"/>
                </a:cubicBezTo>
                <a:cubicBezTo>
                  <a:pt x="9569" y="119857"/>
                  <a:pt x="6267" y="117865"/>
                  <a:pt x="5427" y="114714"/>
                </a:cubicBezTo>
                <a:cubicBezTo>
                  <a:pt x="2592" y="104083"/>
                  <a:pt x="0" y="82154"/>
                  <a:pt x="0" y="82154"/>
                </a:cubicBezTo>
                <a:cubicBezTo>
                  <a:pt x="905" y="74014"/>
                  <a:pt x="124" y="65504"/>
                  <a:pt x="2714" y="57734"/>
                </a:cubicBezTo>
                <a:cubicBezTo>
                  <a:pt x="3928" y="54094"/>
                  <a:pt x="8624" y="52716"/>
                  <a:pt x="10854" y="49594"/>
                </a:cubicBezTo>
                <a:cubicBezTo>
                  <a:pt x="13205" y="46302"/>
                  <a:pt x="14200" y="42209"/>
                  <a:pt x="16281" y="38740"/>
                </a:cubicBezTo>
                <a:cubicBezTo>
                  <a:pt x="20578" y="31578"/>
                  <a:pt x="25890" y="20162"/>
                  <a:pt x="35274" y="17034"/>
                </a:cubicBezTo>
                <a:cubicBezTo>
                  <a:pt x="37848" y="16176"/>
                  <a:pt x="13115" y="3014"/>
                  <a:pt x="48841" y="753"/>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8359551" y="6141096"/>
            <a:ext cx="83345" cy="67397"/>
          </a:xfrm>
          <a:custGeom>
            <a:avLst/>
            <a:gdLst>
              <a:gd name="connsiteX0" fmla="*/ 921 w 83345"/>
              <a:gd name="connsiteY0" fmla="*/ 26185 h 67397"/>
              <a:gd name="connsiteX1" fmla="*/ 3496 w 83345"/>
              <a:gd name="connsiteY1" fmla="*/ 46791 h 67397"/>
              <a:gd name="connsiteX2" fmla="*/ 11224 w 83345"/>
              <a:gd name="connsiteY2" fmla="*/ 49367 h 67397"/>
              <a:gd name="connsiteX3" fmla="*/ 24103 w 83345"/>
              <a:gd name="connsiteY3" fmla="*/ 67397 h 67397"/>
              <a:gd name="connsiteX4" fmla="*/ 67891 w 83345"/>
              <a:gd name="connsiteY4" fmla="*/ 64822 h 67397"/>
              <a:gd name="connsiteX5" fmla="*/ 75618 w 83345"/>
              <a:gd name="connsiteY5" fmla="*/ 62246 h 67397"/>
              <a:gd name="connsiteX6" fmla="*/ 83345 w 83345"/>
              <a:gd name="connsiteY6" fmla="*/ 33912 h 67397"/>
              <a:gd name="connsiteX7" fmla="*/ 80770 w 83345"/>
              <a:gd name="connsiteY7" fmla="*/ 8155 h 67397"/>
              <a:gd name="connsiteX8" fmla="*/ 78194 w 83345"/>
              <a:gd name="connsiteY8" fmla="*/ 427 h 67397"/>
              <a:gd name="connsiteX9" fmla="*/ 42133 w 83345"/>
              <a:gd name="connsiteY9" fmla="*/ 3003 h 67397"/>
              <a:gd name="connsiteX10" fmla="*/ 31830 w 83345"/>
              <a:gd name="connsiteY10" fmla="*/ 5579 h 67397"/>
              <a:gd name="connsiteX11" fmla="*/ 16375 w 83345"/>
              <a:gd name="connsiteY11" fmla="*/ 10730 h 67397"/>
              <a:gd name="connsiteX12" fmla="*/ 921 w 83345"/>
              <a:gd name="connsiteY12" fmla="*/ 26185 h 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45" h="67397">
                <a:moveTo>
                  <a:pt x="921" y="26185"/>
                </a:moveTo>
                <a:cubicBezTo>
                  <a:pt x="-1226" y="32195"/>
                  <a:pt x="685" y="40466"/>
                  <a:pt x="3496" y="46791"/>
                </a:cubicBezTo>
                <a:cubicBezTo>
                  <a:pt x="4599" y="49272"/>
                  <a:pt x="9646" y="47157"/>
                  <a:pt x="11224" y="49367"/>
                </a:cubicBezTo>
                <a:cubicBezTo>
                  <a:pt x="26248" y="70402"/>
                  <a:pt x="6716" y="61603"/>
                  <a:pt x="24103" y="67397"/>
                </a:cubicBezTo>
                <a:cubicBezTo>
                  <a:pt x="38699" y="66539"/>
                  <a:pt x="53342" y="66277"/>
                  <a:pt x="67891" y="64822"/>
                </a:cubicBezTo>
                <a:cubicBezTo>
                  <a:pt x="70593" y="64552"/>
                  <a:pt x="74040" y="64455"/>
                  <a:pt x="75618" y="62246"/>
                </a:cubicBezTo>
                <a:cubicBezTo>
                  <a:pt x="79251" y="57160"/>
                  <a:pt x="82046" y="40408"/>
                  <a:pt x="83345" y="33912"/>
                </a:cubicBezTo>
                <a:cubicBezTo>
                  <a:pt x="82487" y="25326"/>
                  <a:pt x="82082" y="16683"/>
                  <a:pt x="80770" y="8155"/>
                </a:cubicBezTo>
                <a:cubicBezTo>
                  <a:pt x="80357" y="5471"/>
                  <a:pt x="80886" y="786"/>
                  <a:pt x="78194" y="427"/>
                </a:cubicBezTo>
                <a:cubicBezTo>
                  <a:pt x="66249" y="-1166"/>
                  <a:pt x="54153" y="2144"/>
                  <a:pt x="42133" y="3003"/>
                </a:cubicBezTo>
                <a:cubicBezTo>
                  <a:pt x="38699" y="3862"/>
                  <a:pt x="35221" y="4562"/>
                  <a:pt x="31830" y="5579"/>
                </a:cubicBezTo>
                <a:cubicBezTo>
                  <a:pt x="26629" y="7139"/>
                  <a:pt x="16375" y="10730"/>
                  <a:pt x="16375" y="10730"/>
                </a:cubicBezTo>
                <a:cubicBezTo>
                  <a:pt x="10159" y="20056"/>
                  <a:pt x="3068" y="20175"/>
                  <a:pt x="921" y="26185"/>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Content Placeholder 2"/>
          <p:cNvSpPr>
            <a:spLocks noGrp="1"/>
          </p:cNvSpPr>
          <p:nvPr>
            <p:ph idx="1"/>
          </p:nvPr>
        </p:nvSpPr>
        <p:spPr>
          <a:xfrm>
            <a:off x="-1" y="2501744"/>
            <a:ext cx="4557337" cy="2774668"/>
          </a:xfrm>
        </p:spPr>
        <p:txBody>
          <a:bodyPr/>
          <a:lstStyle/>
          <a:p>
            <a:pPr marL="290513" lvl="1" indent="-231775"/>
            <a:r>
              <a:rPr lang="en-US" dirty="0">
                <a:latin typeface="Cambria" panose="02040503050406030204" pitchFamily="18" charset="0"/>
                <a:ea typeface="Cambria" panose="02040503050406030204" pitchFamily="18" charset="0"/>
              </a:rPr>
              <a:t>In the ITRF, many tectonic plates have a </a:t>
            </a:r>
            <a:r>
              <a:rPr lang="en-US" i="1" dirty="0">
                <a:latin typeface="Cambria" panose="02040503050406030204" pitchFamily="18" charset="0"/>
                <a:ea typeface="Cambria" panose="02040503050406030204" pitchFamily="18" charset="0"/>
              </a:rPr>
              <a:t>dominant </a:t>
            </a:r>
            <a:r>
              <a:rPr lang="en-US" dirty="0">
                <a:latin typeface="Cambria" panose="02040503050406030204" pitchFamily="18" charset="0"/>
                <a:ea typeface="Cambria" panose="02040503050406030204" pitchFamily="18" charset="0"/>
              </a:rPr>
              <a:t>motion: </a:t>
            </a:r>
            <a:r>
              <a:rPr lang="en-US" b="1" dirty="0">
                <a:latin typeface="Cambria" panose="02040503050406030204" pitchFamily="18" charset="0"/>
                <a:ea typeface="Cambria" panose="02040503050406030204" pitchFamily="18" charset="0"/>
              </a:rPr>
              <a:t>rotation</a:t>
            </a:r>
          </a:p>
          <a:p>
            <a:pPr marL="290513" lvl="1" indent="-231775"/>
            <a:endParaRPr lang="en-US" dirty="0">
              <a:latin typeface="Cambria" panose="02040503050406030204" pitchFamily="18" charset="0"/>
              <a:ea typeface="Cambria" panose="02040503050406030204" pitchFamily="18" charset="0"/>
            </a:endParaRPr>
          </a:p>
          <a:p>
            <a:pPr marL="290513" lvl="1" indent="-231775"/>
            <a:r>
              <a:rPr lang="en-US" b="1" dirty="0">
                <a:latin typeface="Cambria" panose="02040503050406030204" pitchFamily="18" charset="0"/>
                <a:ea typeface="Cambria" panose="02040503050406030204" pitchFamily="18" charset="0"/>
              </a:rPr>
              <a:t>Euler Pole </a:t>
            </a:r>
            <a:r>
              <a:rPr lang="en-US" dirty="0">
                <a:latin typeface="Cambria" panose="02040503050406030204" pitchFamily="18" charset="0"/>
                <a:ea typeface="Cambria" panose="02040503050406030204" pitchFamily="18" charset="0"/>
              </a:rPr>
              <a:t>- point about which a plate rotates (yellow star)</a:t>
            </a:r>
            <a:endParaRPr lang="en-US" i="1" dirty="0">
              <a:latin typeface="Cambria" panose="02040503050406030204" pitchFamily="18" charset="0"/>
              <a:ea typeface="Cambria" panose="02040503050406030204" pitchFamily="18" charset="0"/>
            </a:endParaRPr>
          </a:p>
        </p:txBody>
      </p:sp>
      <p:sp>
        <p:nvSpPr>
          <p:cNvPr id="3" name="Right Arrow 2"/>
          <p:cNvSpPr/>
          <p:nvPr/>
        </p:nvSpPr>
        <p:spPr>
          <a:xfrm>
            <a:off x="5330706" y="5331250"/>
            <a:ext cx="1987588" cy="1071734"/>
          </a:xfrm>
          <a:prstGeom prst="rightArrow">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bwMode="auto">
          <a:xfrm>
            <a:off x="5506197" y="5562162"/>
            <a:ext cx="1732573" cy="646331"/>
          </a:xfrm>
          <a:prstGeom prst="rect">
            <a:avLst/>
          </a:prstGeom>
          <a:noFill/>
          <a:ln w="9525">
            <a:noFill/>
            <a:miter lim="800000"/>
            <a:headEnd/>
            <a:tailEnd/>
          </a:ln>
        </p:spPr>
        <p:txBody>
          <a:bodyPr wrap="square" rtlCol="0">
            <a:spAutoFit/>
          </a:bodyPr>
          <a:lstStyle/>
          <a:p>
            <a:r>
              <a:rPr lang="en-US" dirty="0">
                <a:latin typeface="Cambria" panose="02040503050406030204" pitchFamily="18" charset="0"/>
                <a:ea typeface="Cambria" panose="02040503050406030204" pitchFamily="18" charset="0"/>
              </a:rPr>
              <a:t>NATRF2022 Euler Pole</a:t>
            </a:r>
          </a:p>
        </p:txBody>
      </p:sp>
      <p:sp>
        <p:nvSpPr>
          <p:cNvPr id="21" name="5-Point Star 20"/>
          <p:cNvSpPr/>
          <p:nvPr/>
        </p:nvSpPr>
        <p:spPr>
          <a:xfrm>
            <a:off x="7414261" y="5681287"/>
            <a:ext cx="401908" cy="40484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bject 2"/>
          <p:cNvSpPr txBox="1">
            <a:spLocks noGrp="1"/>
          </p:cNvSpPr>
          <p:nvPr>
            <p:ph type="title"/>
          </p:nvPr>
        </p:nvSpPr>
        <p:spPr>
          <a:xfrm>
            <a:off x="0" y="333846"/>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Euler Poles and “Plate-Fixed”</a:t>
            </a:r>
          </a:p>
        </p:txBody>
      </p:sp>
    </p:spTree>
    <p:extLst>
      <p:ext uri="{BB962C8B-B14F-4D97-AF65-F5344CB8AC3E}">
        <p14:creationId xmlns:p14="http://schemas.microsoft.com/office/powerpoint/2010/main" val="299473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8" presetClass="emph" presetSubtype="0" fill="hold" grpId="0" nodeType="afterEffect">
                                  <p:stCondLst>
                                    <p:cond delay="0"/>
                                  </p:stCondLst>
                                  <p:childTnLst>
                                    <p:animRot by="-43200000">
                                      <p:cBhvr>
                                        <p:cTn id="9"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00050"/>
            <a:ext cx="9144000" cy="1181100"/>
          </a:xfrm>
        </p:spPr>
        <p:txBody>
          <a:bodyPr/>
          <a:lstStyle/>
          <a:p>
            <a:r>
              <a:rPr lang="en-US" sz="5200" dirty="0">
                <a:latin typeface="Cambria" panose="02040503050406030204" pitchFamily="18" charset="0"/>
                <a:ea typeface="Cambria" panose="02040503050406030204" pitchFamily="18" charset="0"/>
              </a:rPr>
              <a:t>EPP – Euler Pole Parameters</a:t>
            </a:r>
            <a:endParaRPr lang="en-US" sz="5400" dirty="0">
              <a:latin typeface="Cambria" panose="02040503050406030204" pitchFamily="18" charset="0"/>
              <a:ea typeface="Cambria" panose="02040503050406030204" pitchFamily="18" charset="0"/>
            </a:endParaRPr>
          </a:p>
        </p:txBody>
      </p:sp>
      <p:sp>
        <p:nvSpPr>
          <p:cNvPr id="6" name="Title 2"/>
          <p:cNvSpPr txBox="1">
            <a:spLocks/>
          </p:cNvSpPr>
          <p:nvPr/>
        </p:nvSpPr>
        <p:spPr bwMode="auto">
          <a:xfrm>
            <a:off x="514350" y="2552700"/>
            <a:ext cx="641985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5200" dirty="0">
                <a:latin typeface="Cambria" panose="02040503050406030204" pitchFamily="18" charset="0"/>
                <a:ea typeface="Cambria" panose="02040503050406030204" pitchFamily="18" charset="0"/>
              </a:rPr>
              <a:t>Latitude</a:t>
            </a:r>
          </a:p>
          <a:p>
            <a:pPr algn="l"/>
            <a:r>
              <a:rPr lang="en-US" sz="5200" dirty="0">
                <a:latin typeface="Cambria" panose="02040503050406030204" pitchFamily="18" charset="0"/>
                <a:ea typeface="Cambria" panose="02040503050406030204" pitchFamily="18" charset="0"/>
              </a:rPr>
              <a:t>Longitude</a:t>
            </a:r>
          </a:p>
          <a:p>
            <a:pPr algn="l"/>
            <a:r>
              <a:rPr lang="en-US" sz="5200" dirty="0">
                <a:latin typeface="Cambria" panose="02040503050406030204" pitchFamily="18" charset="0"/>
                <a:ea typeface="Cambria" panose="02040503050406030204" pitchFamily="18" charset="0"/>
              </a:rPr>
              <a:t>Rotation Speed</a:t>
            </a:r>
            <a:endParaRPr lang="en-US" sz="5400" dirty="0">
              <a:latin typeface="Cambria" panose="02040503050406030204" pitchFamily="18" charset="0"/>
              <a:ea typeface="Cambria" panose="02040503050406030204" pitchFamily="18" charset="0"/>
            </a:endParaRPr>
          </a:p>
        </p:txBody>
      </p:sp>
      <p:sp>
        <p:nvSpPr>
          <p:cNvPr id="7" name="Left Brace 6"/>
          <p:cNvSpPr/>
          <p:nvPr/>
        </p:nvSpPr>
        <p:spPr>
          <a:xfrm rot="10800000">
            <a:off x="3676648" y="2762250"/>
            <a:ext cx="571501" cy="1447800"/>
          </a:xfrm>
          <a:prstGeom prst="leftBrace">
            <a:avLst>
              <a:gd name="adj1" fmla="val 8333"/>
              <a:gd name="adj2" fmla="val 50444"/>
            </a:avLst>
          </a:prstGeom>
          <a:ln w="635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itle 2"/>
          <p:cNvSpPr txBox="1">
            <a:spLocks/>
          </p:cNvSpPr>
          <p:nvPr/>
        </p:nvSpPr>
        <p:spPr bwMode="auto">
          <a:xfrm>
            <a:off x="4419600" y="2809875"/>
            <a:ext cx="43910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600" dirty="0">
                <a:latin typeface="Cambria" panose="02040503050406030204" pitchFamily="18" charset="0"/>
                <a:ea typeface="Cambria" panose="02040503050406030204" pitchFamily="18" charset="0"/>
              </a:rPr>
              <a:t>yellow star off west coast of S. America</a:t>
            </a:r>
          </a:p>
        </p:txBody>
      </p:sp>
    </p:spTree>
    <p:extLst>
      <p:ext uri="{BB962C8B-B14F-4D97-AF65-F5344CB8AC3E}">
        <p14:creationId xmlns:p14="http://schemas.microsoft.com/office/powerpoint/2010/main" val="88120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p:cNvSpPr txBox="1">
            <a:spLocks noGrp="1"/>
          </p:cNvSpPr>
          <p:nvPr>
            <p:ph type="title"/>
          </p:nvPr>
        </p:nvSpPr>
        <p:spPr>
          <a:xfrm>
            <a:off x="0" y="333846"/>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Euler Poles and “Plate-Fixed”</a:t>
            </a:r>
          </a:p>
        </p:txBody>
      </p:sp>
      <p:sp>
        <p:nvSpPr>
          <p:cNvPr id="12" name="TextBox 11"/>
          <p:cNvSpPr txBox="1"/>
          <p:nvPr/>
        </p:nvSpPr>
        <p:spPr bwMode="auto">
          <a:xfrm>
            <a:off x="208840" y="2609744"/>
            <a:ext cx="3530054" cy="1569660"/>
          </a:xfrm>
          <a:prstGeom prst="rect">
            <a:avLst/>
          </a:prstGeom>
          <a:noFill/>
          <a:ln w="9525">
            <a:noFill/>
            <a:miter lim="800000"/>
            <a:headEnd/>
            <a:tailEnd/>
          </a:ln>
        </p:spPr>
        <p:txBody>
          <a:bodyPr wrap="square" rtlCol="0">
            <a:spAutoFit/>
          </a:bodyPr>
          <a:lstStyle/>
          <a:p>
            <a:pPr algn="ctr"/>
            <a:r>
              <a:rPr lang="en-US" sz="3200" b="1" u="sng" dirty="0">
                <a:solidFill>
                  <a:srgbClr val="00B0F0"/>
                </a:solidFill>
                <a:latin typeface="Cambria" panose="02040503050406030204" pitchFamily="18" charset="0"/>
                <a:ea typeface="Cambria" panose="02040503050406030204" pitchFamily="18" charset="0"/>
              </a:rPr>
              <a:t>ITRF</a:t>
            </a:r>
          </a:p>
          <a:p>
            <a:r>
              <a:rPr lang="en-US" sz="3200" dirty="0">
                <a:latin typeface="Cambria" panose="02040503050406030204" pitchFamily="18" charset="0"/>
                <a:ea typeface="Cambria" panose="02040503050406030204" pitchFamily="18" charset="0"/>
              </a:rPr>
              <a:t>Frame = constant</a:t>
            </a:r>
          </a:p>
          <a:p>
            <a:r>
              <a:rPr lang="en-US" sz="3200" dirty="0">
                <a:latin typeface="Cambria" panose="02040503050406030204" pitchFamily="18" charset="0"/>
                <a:ea typeface="Cambria" panose="02040503050406030204" pitchFamily="18" charset="0"/>
              </a:rPr>
              <a:t>NA Plate = rotating</a:t>
            </a:r>
          </a:p>
        </p:txBody>
      </p:sp>
      <p:sp>
        <p:nvSpPr>
          <p:cNvPr id="16" name="TextBox 15"/>
          <p:cNvSpPr txBox="1"/>
          <p:nvPr/>
        </p:nvSpPr>
        <p:spPr bwMode="auto">
          <a:xfrm>
            <a:off x="4030864" y="2609744"/>
            <a:ext cx="5113136" cy="1569660"/>
          </a:xfrm>
          <a:prstGeom prst="rect">
            <a:avLst/>
          </a:prstGeom>
          <a:noFill/>
          <a:ln w="9525">
            <a:noFill/>
            <a:miter lim="800000"/>
            <a:headEnd/>
            <a:tailEnd/>
          </a:ln>
        </p:spPr>
        <p:txBody>
          <a:bodyPr wrap="square" rtlCol="0">
            <a:spAutoFit/>
          </a:bodyPr>
          <a:lstStyle/>
          <a:p>
            <a:pPr algn="ctr"/>
            <a:r>
              <a:rPr lang="en-US" sz="3200" b="1" u="sng" dirty="0">
                <a:solidFill>
                  <a:srgbClr val="FF0000"/>
                </a:solidFill>
                <a:latin typeface="Cambria" panose="02040503050406030204" pitchFamily="18" charset="0"/>
                <a:ea typeface="Cambria" panose="02040503050406030204" pitchFamily="18" charset="0"/>
              </a:rPr>
              <a:t>NATRF</a:t>
            </a:r>
          </a:p>
          <a:p>
            <a:r>
              <a:rPr lang="en-US" sz="3200" dirty="0">
                <a:latin typeface="Cambria" panose="02040503050406030204" pitchFamily="18" charset="0"/>
                <a:ea typeface="Cambria" panose="02040503050406030204" pitchFamily="18" charset="0"/>
              </a:rPr>
              <a:t>Frame = rotating</a:t>
            </a:r>
          </a:p>
          <a:p>
            <a:r>
              <a:rPr lang="en-US" sz="3200" dirty="0">
                <a:latin typeface="Cambria" panose="02040503050406030204" pitchFamily="18" charset="0"/>
                <a:ea typeface="Cambria" panose="02040503050406030204" pitchFamily="18" charset="0"/>
              </a:rPr>
              <a:t>NA Plate = constant</a:t>
            </a:r>
          </a:p>
        </p:txBody>
      </p:sp>
    </p:spTree>
    <p:extLst>
      <p:ext uri="{BB962C8B-B14F-4D97-AF65-F5344CB8AC3E}">
        <p14:creationId xmlns:p14="http://schemas.microsoft.com/office/powerpoint/2010/main" val="179412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p:cNvSpPr txBox="1">
            <a:spLocks noGrp="1"/>
          </p:cNvSpPr>
          <p:nvPr>
            <p:ph type="title"/>
          </p:nvPr>
        </p:nvSpPr>
        <p:spPr>
          <a:xfrm>
            <a:off x="0" y="333846"/>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Euler Poles and “Plate-Fixed”</a:t>
            </a:r>
          </a:p>
        </p:txBody>
      </p:sp>
      <p:sp>
        <p:nvSpPr>
          <p:cNvPr id="12" name="TextBox 11"/>
          <p:cNvSpPr txBox="1"/>
          <p:nvPr/>
        </p:nvSpPr>
        <p:spPr bwMode="auto">
          <a:xfrm>
            <a:off x="208840" y="2609744"/>
            <a:ext cx="3530054" cy="1569660"/>
          </a:xfrm>
          <a:prstGeom prst="rect">
            <a:avLst/>
          </a:prstGeom>
          <a:noFill/>
          <a:ln w="9525">
            <a:noFill/>
            <a:miter lim="800000"/>
            <a:headEnd/>
            <a:tailEnd/>
          </a:ln>
        </p:spPr>
        <p:txBody>
          <a:bodyPr wrap="square" rtlCol="0">
            <a:spAutoFit/>
          </a:bodyPr>
          <a:lstStyle/>
          <a:p>
            <a:pPr algn="ctr"/>
            <a:r>
              <a:rPr lang="en-US" sz="3200" b="1" u="sng" dirty="0">
                <a:solidFill>
                  <a:srgbClr val="00B0F0"/>
                </a:solidFill>
                <a:latin typeface="Cambria" panose="02040503050406030204" pitchFamily="18" charset="0"/>
                <a:ea typeface="Cambria" panose="02040503050406030204" pitchFamily="18" charset="0"/>
              </a:rPr>
              <a:t>ITRF</a:t>
            </a:r>
          </a:p>
          <a:p>
            <a:r>
              <a:rPr lang="en-US" sz="3200" dirty="0">
                <a:latin typeface="Cambria" panose="02040503050406030204" pitchFamily="18" charset="0"/>
                <a:ea typeface="Cambria" panose="02040503050406030204" pitchFamily="18" charset="0"/>
              </a:rPr>
              <a:t>Frame = constant</a:t>
            </a:r>
          </a:p>
          <a:p>
            <a:r>
              <a:rPr lang="en-US" sz="3200" dirty="0">
                <a:latin typeface="Cambria" panose="02040503050406030204" pitchFamily="18" charset="0"/>
                <a:ea typeface="Cambria" panose="02040503050406030204" pitchFamily="18" charset="0"/>
              </a:rPr>
              <a:t>NA Plate = rotating</a:t>
            </a:r>
          </a:p>
        </p:txBody>
      </p:sp>
      <p:sp>
        <p:nvSpPr>
          <p:cNvPr id="16" name="TextBox 15"/>
          <p:cNvSpPr txBox="1"/>
          <p:nvPr/>
        </p:nvSpPr>
        <p:spPr bwMode="auto">
          <a:xfrm>
            <a:off x="4030864" y="2609744"/>
            <a:ext cx="5113136" cy="2554545"/>
          </a:xfrm>
          <a:prstGeom prst="rect">
            <a:avLst/>
          </a:prstGeom>
          <a:noFill/>
          <a:ln w="9525">
            <a:noFill/>
            <a:miter lim="800000"/>
            <a:headEnd/>
            <a:tailEnd/>
          </a:ln>
        </p:spPr>
        <p:txBody>
          <a:bodyPr wrap="square" rtlCol="0">
            <a:spAutoFit/>
          </a:bodyPr>
          <a:lstStyle/>
          <a:p>
            <a:pPr algn="ctr"/>
            <a:r>
              <a:rPr lang="en-US" sz="3200" b="1" u="sng" dirty="0">
                <a:solidFill>
                  <a:srgbClr val="FF0000"/>
                </a:solidFill>
                <a:latin typeface="Cambria" panose="02040503050406030204" pitchFamily="18" charset="0"/>
                <a:ea typeface="Cambria" panose="02040503050406030204" pitchFamily="18" charset="0"/>
              </a:rPr>
              <a:t>NATRF</a:t>
            </a:r>
          </a:p>
          <a:p>
            <a:r>
              <a:rPr lang="en-US" sz="3200" dirty="0">
                <a:latin typeface="Cambria" panose="02040503050406030204" pitchFamily="18" charset="0"/>
                <a:ea typeface="Cambria" panose="02040503050406030204" pitchFamily="18" charset="0"/>
              </a:rPr>
              <a:t>Frame = rotating</a:t>
            </a:r>
          </a:p>
          <a:p>
            <a:r>
              <a:rPr lang="en-US" sz="3200" dirty="0">
                <a:latin typeface="Cambria" panose="02040503050406030204" pitchFamily="18" charset="0"/>
                <a:ea typeface="Cambria" panose="02040503050406030204" pitchFamily="18" charset="0"/>
              </a:rPr>
              <a:t>	(</a:t>
            </a:r>
            <a:r>
              <a:rPr lang="en-US" sz="3200" i="1" dirty="0">
                <a:latin typeface="Cambria" panose="02040503050406030204" pitchFamily="18" charset="0"/>
                <a:ea typeface="Cambria" panose="02040503050406030204" pitchFamily="18" charset="0"/>
              </a:rPr>
              <a:t>relative to ITRF</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NA Plate = constant</a:t>
            </a:r>
          </a:p>
          <a:p>
            <a:r>
              <a:rPr lang="en-US" sz="3200" dirty="0">
                <a:latin typeface="Cambria" panose="02040503050406030204" pitchFamily="18" charset="0"/>
                <a:ea typeface="Cambria" panose="02040503050406030204" pitchFamily="18" charset="0"/>
              </a:rPr>
              <a:t>	(</a:t>
            </a:r>
            <a:r>
              <a:rPr lang="en-US" sz="3200" i="1" dirty="0">
                <a:latin typeface="Cambria" panose="02040503050406030204" pitchFamily="18" charset="0"/>
                <a:ea typeface="Cambria" panose="02040503050406030204" pitchFamily="18" charset="0"/>
              </a:rPr>
              <a:t>relative to NATRF2022</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978576769"/>
      </p:ext>
    </p:extLst>
  </p:cSld>
  <p:clrMapOvr>
    <a:masterClrMapping/>
  </p:clrMapOvr>
  <p:transition spd="slow">
    <p:wipe dir="d"/>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grpSp>
        <p:nvGrpSpPr>
          <p:cNvPr id="2" name="Group 1"/>
          <p:cNvGrpSpPr/>
          <p:nvPr/>
        </p:nvGrpSpPr>
        <p:grpSpPr>
          <a:xfrm>
            <a:off x="-849368" y="602007"/>
            <a:ext cx="10785848" cy="6513506"/>
            <a:chOff x="-849368" y="602007"/>
            <a:chExt cx="10785848" cy="6513506"/>
          </a:xfrm>
        </p:grpSpPr>
        <p:cxnSp>
          <p:nvCxnSpPr>
            <p:cNvPr id="12" name="Straight Connector 11"/>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TextBox 104"/>
          <p:cNvSpPr txBox="1"/>
          <p:nvPr/>
        </p:nvSpPr>
        <p:spPr>
          <a:xfrm>
            <a:off x="0" y="1"/>
            <a:ext cx="9144000" cy="637371"/>
          </a:xfrm>
          <a:prstGeom prst="rect">
            <a:avLst/>
          </a:prstGeom>
          <a:solidFill>
            <a:schemeClr val="bg1"/>
          </a:solidFill>
        </p:spPr>
        <p:txBody>
          <a:bodyPr wrap="square" rtlCol="0">
            <a:noAutofit/>
          </a:bodyPr>
          <a:lstStyle/>
          <a:p>
            <a:pPr algn="ctr"/>
            <a:r>
              <a:rPr lang="en-US" sz="3200" b="1" dirty="0">
                <a:solidFill>
                  <a:srgbClr val="00B0F0"/>
                </a:solidFill>
                <a:latin typeface="Cambria" panose="02040503050406030204" pitchFamily="18" charset="0"/>
                <a:ea typeface="Cambria" panose="02040503050406030204" pitchFamily="18" charset="0"/>
              </a:rPr>
              <a:t>ITRF</a:t>
            </a:r>
            <a:r>
              <a:rPr lang="en-US" sz="3200" dirty="0">
                <a:latin typeface="Cambria" panose="02040503050406030204" pitchFamily="18" charset="0"/>
                <a:ea typeface="Cambria" panose="02040503050406030204" pitchFamily="18" charset="0"/>
              </a:rPr>
              <a:t> – constant frame, rotating plate</a:t>
            </a:r>
          </a:p>
        </p:txBody>
      </p:sp>
    </p:spTree>
    <p:extLst>
      <p:ext uri="{BB962C8B-B14F-4D97-AF65-F5344CB8AC3E}">
        <p14:creationId xmlns:p14="http://schemas.microsoft.com/office/powerpoint/2010/main" val="346823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849368" y="602007"/>
            <a:ext cx="10785848" cy="23092412"/>
            <a:chOff x="-849368" y="602007"/>
            <a:chExt cx="10785848" cy="23092412"/>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TextBox 104"/>
          <p:cNvSpPr txBox="1"/>
          <p:nvPr/>
        </p:nvSpPr>
        <p:spPr>
          <a:xfrm>
            <a:off x="0" y="1"/>
            <a:ext cx="9144000" cy="637371"/>
          </a:xfrm>
          <a:prstGeom prst="rect">
            <a:avLst/>
          </a:prstGeom>
          <a:solidFill>
            <a:schemeClr val="bg1"/>
          </a:solidFill>
        </p:spPr>
        <p:txBody>
          <a:bodyPr wrap="square" rtlCol="0">
            <a:noAutofit/>
          </a:bodyPr>
          <a:lstStyle/>
          <a:p>
            <a:pPr algn="ctr"/>
            <a:r>
              <a:rPr lang="en-US" sz="3200" b="1" dirty="0">
                <a:solidFill>
                  <a:srgbClr val="FF0000"/>
                </a:solidFill>
                <a:latin typeface="Cambria" panose="02040503050406030204" pitchFamily="18" charset="0"/>
                <a:ea typeface="Cambria" panose="02040503050406030204" pitchFamily="18" charset="0"/>
              </a:rPr>
              <a:t>NATRF</a:t>
            </a:r>
            <a:r>
              <a:rPr lang="en-US" sz="3200" dirty="0">
                <a:latin typeface="Cambria" panose="02040503050406030204" pitchFamily="18" charset="0"/>
                <a:ea typeface="Cambria" panose="02040503050406030204" pitchFamily="18" charset="0"/>
              </a:rPr>
              <a:t> – rotating frame, constant with plate</a:t>
            </a:r>
          </a:p>
        </p:txBody>
      </p:sp>
      <p:sp>
        <p:nvSpPr>
          <p:cNvPr id="26" name="object 2"/>
          <p:cNvSpPr txBox="1">
            <a:spLocks noGrp="1"/>
          </p:cNvSpPr>
          <p:nvPr>
            <p:ph type="title"/>
          </p:nvPr>
        </p:nvSpPr>
        <p:spPr>
          <a:xfrm>
            <a:off x="2773078" y="562954"/>
            <a:ext cx="3547130" cy="754908"/>
          </a:xfrm>
          <a:prstGeom prst="rect">
            <a:avLst/>
          </a:prstGeom>
          <a:solidFill>
            <a:schemeClr val="bg1"/>
          </a:solidFill>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“Plate-Fixed”</a:t>
            </a:r>
          </a:p>
        </p:txBody>
      </p:sp>
    </p:spTree>
    <p:extLst>
      <p:ext uri="{BB962C8B-B14F-4D97-AF65-F5344CB8AC3E}">
        <p14:creationId xmlns:p14="http://schemas.microsoft.com/office/powerpoint/2010/main" val="26639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3"/>
                                        </p:tgtEl>
                                        <p:attrNameLst>
                                          <p:attrName>r</p:attrName>
                                        </p:attrNameLst>
                                      </p:cBhvr>
                                    </p:animRot>
                                  </p:childTnLst>
                                </p:cTn>
                              </p:par>
                            </p:childTnLst>
                          </p:cTn>
                        </p:par>
                        <p:par>
                          <p:cTn id="7" fill="hold">
                            <p:stCondLst>
                              <p:cond delay="5000"/>
                            </p:stCondLst>
                            <p:childTnLst>
                              <p:par>
                                <p:cTn id="8" presetID="22" presetClass="entr" presetSubtype="4"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p:cNvGrpSpPr/>
          <p:nvPr/>
        </p:nvGrpSpPr>
        <p:grpSpPr>
          <a:xfrm>
            <a:off x="-849368" y="602007"/>
            <a:ext cx="10785848" cy="23092412"/>
            <a:chOff x="-849368" y="602007"/>
            <a:chExt cx="10785848" cy="23092412"/>
          </a:xfrm>
        </p:grpSpPr>
        <p:grpSp>
          <p:nvGrpSpPr>
            <p:cNvPr id="4" name="Group 3">
              <a:extLst>
                <a:ext uri="{FF2B5EF4-FFF2-40B4-BE49-F238E27FC236}">
                  <a16:creationId xmlns:a16="http://schemas.microsoft.com/office/drawing/2014/main" id="{440FAA5C-B762-4CB0-9D29-8BEBDA835F9C}"/>
                </a:ext>
              </a:extLst>
            </p:cNvPr>
            <p:cNvGrpSpPr/>
            <p:nvPr/>
          </p:nvGrpSpPr>
          <p:grpSpPr>
            <a:xfrm>
              <a:off x="-849368" y="602007"/>
              <a:ext cx="10785848" cy="23092412"/>
              <a:chOff x="-849368" y="602007"/>
              <a:chExt cx="10785848" cy="23092412"/>
            </a:xfrm>
          </p:grpSpPr>
          <p:grpSp>
            <p:nvGrpSpPr>
              <p:cNvPr id="5" name="Group 4">
                <a:extLst>
                  <a:ext uri="{FF2B5EF4-FFF2-40B4-BE49-F238E27FC236}">
                    <a16:creationId xmlns:a16="http://schemas.microsoft.com/office/drawing/2014/main" id="{6EEC80D5-AED2-4F5E-A850-19C708E72E79}"/>
                  </a:ext>
                </a:extLst>
              </p:cNvPr>
              <p:cNvGrpSpPr/>
              <p:nvPr/>
            </p:nvGrpSpPr>
            <p:grpSpPr>
              <a:xfrm>
                <a:off x="-415691" y="1152105"/>
                <a:ext cx="10286766" cy="22542314"/>
                <a:chOff x="-415691" y="1152105"/>
                <a:chExt cx="10286766" cy="22542314"/>
              </a:xfrm>
            </p:grpSpPr>
            <p:pic>
              <p:nvPicPr>
                <p:cNvPr id="25" name="Picture 24">
                  <a:extLst>
                    <a:ext uri="{FF2B5EF4-FFF2-40B4-BE49-F238E27FC236}">
                      <a16:creationId xmlns:a16="http://schemas.microsoft.com/office/drawing/2014/main" id="{99DB4685-4BE3-44B2-9A42-5E7B4C729B13}"/>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6" name="Picture 25">
                  <a:extLst>
                    <a:ext uri="{FF2B5EF4-FFF2-40B4-BE49-F238E27FC236}">
                      <a16:creationId xmlns:a16="http://schemas.microsoft.com/office/drawing/2014/main" id="{94AF1668-2116-47EE-B50C-4DB1D54AB3F9}"/>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6" name="Straight Connector 5">
                <a:extLst>
                  <a:ext uri="{FF2B5EF4-FFF2-40B4-BE49-F238E27FC236}">
                    <a16:creationId xmlns:a16="http://schemas.microsoft.com/office/drawing/2014/main" id="{C127AD56-817E-42B6-9482-FDA647469FF8}"/>
                  </a:ext>
                </a:extLst>
              </p:cNvPr>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218598-0C98-46AB-8882-51E4FE3626FB}"/>
                  </a:ext>
                </a:extLst>
              </p:cNvPr>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203577-E8F2-4BB3-A72A-94F0E9705534}"/>
                  </a:ext>
                </a:extLst>
              </p:cNvPr>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1CC143-7244-4543-9187-388F40FCE4BE}"/>
                  </a:ext>
                </a:extLst>
              </p:cNvPr>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833F8C-1225-4F46-9EE9-377CB43F119F}"/>
                  </a:ext>
                </a:extLst>
              </p:cNvPr>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A4F93-1BC4-45E2-8A95-6F1F27132F1E}"/>
                  </a:ext>
                </a:extLst>
              </p:cNvPr>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D9C65C-7276-4178-8E95-5A3F0ADD86A7}"/>
                  </a:ext>
                </a:extLst>
              </p:cNvPr>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55CC27-2B73-425D-908D-17314D49DB57}"/>
                  </a:ext>
                </a:extLst>
              </p:cNvPr>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9E9665-4FCA-419D-9B30-46FE080F27D6}"/>
                  </a:ext>
                </a:extLst>
              </p:cNvPr>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DCBA5C-A91E-410E-B9CB-2E13E385AC8F}"/>
                  </a:ext>
                </a:extLst>
              </p:cNvPr>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E39F5-DAF7-426E-888B-FA53CF39F079}"/>
                  </a:ext>
                </a:extLst>
              </p:cNvPr>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46F113-93A2-4BBD-A364-6C7D2515C3B6}"/>
                  </a:ext>
                </a:extLst>
              </p:cNvPr>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2DED6B-503F-457D-AE3D-FAFB415E565F}"/>
                  </a:ext>
                </a:extLst>
              </p:cNvPr>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reeform 88">
                <a:extLst>
                  <a:ext uri="{FF2B5EF4-FFF2-40B4-BE49-F238E27FC236}">
                    <a16:creationId xmlns:a16="http://schemas.microsoft.com/office/drawing/2014/main" id="{DCDFFED4-2671-4AEB-809E-D4908FF23AB7}"/>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 name="Freeform 94">
                <a:extLst>
                  <a:ext uri="{FF2B5EF4-FFF2-40B4-BE49-F238E27FC236}">
                    <a16:creationId xmlns:a16="http://schemas.microsoft.com/office/drawing/2014/main" id="{DCC407A2-287E-4875-90D4-1F066B5D89BA}"/>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1" name="Freeform 95">
                <a:extLst>
                  <a:ext uri="{FF2B5EF4-FFF2-40B4-BE49-F238E27FC236}">
                    <a16:creationId xmlns:a16="http://schemas.microsoft.com/office/drawing/2014/main" id="{6E66ADA6-5BED-4B34-A047-01E0A35B1646}"/>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 name="Freeform 96">
                <a:extLst>
                  <a:ext uri="{FF2B5EF4-FFF2-40B4-BE49-F238E27FC236}">
                    <a16:creationId xmlns:a16="http://schemas.microsoft.com/office/drawing/2014/main" id="{3826B369-3382-4C9B-8FE9-AD8CCC9AE3FA}"/>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3" name="Freeform 97">
                <a:extLst>
                  <a:ext uri="{FF2B5EF4-FFF2-40B4-BE49-F238E27FC236}">
                    <a16:creationId xmlns:a16="http://schemas.microsoft.com/office/drawing/2014/main" id="{5A04930E-04B7-41F3-8A00-E304EF5BFE62}"/>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 name="Freeform 98">
                <a:extLst>
                  <a:ext uri="{FF2B5EF4-FFF2-40B4-BE49-F238E27FC236}">
                    <a16:creationId xmlns:a16="http://schemas.microsoft.com/office/drawing/2014/main" id="{83D2D810-A5FE-49D3-B810-69B5C729C4D0}"/>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54" name="Oval 53">
              <a:extLst>
                <a:ext uri="{FF2B5EF4-FFF2-40B4-BE49-F238E27FC236}">
                  <a16:creationId xmlns:a16="http://schemas.microsoft.com/office/drawing/2014/main" id="{1118A28D-4E5E-464D-9907-E32EB25F6ACD}"/>
                </a:ext>
              </a:extLst>
            </p:cNvPr>
            <p:cNvSpPr/>
            <p:nvPr/>
          </p:nvSpPr>
          <p:spPr>
            <a:xfrm>
              <a:off x="6358007" y="3419754"/>
              <a:ext cx="141064" cy="16294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27" name="TextBox 26">
            <a:extLst>
              <a:ext uri="{FF2B5EF4-FFF2-40B4-BE49-F238E27FC236}">
                <a16:creationId xmlns:a16="http://schemas.microsoft.com/office/drawing/2014/main" id="{EEF895EC-4A5B-4E3C-BC23-A527B301D396}"/>
              </a:ext>
            </a:extLst>
          </p:cNvPr>
          <p:cNvSpPr txBox="1"/>
          <p:nvPr/>
        </p:nvSpPr>
        <p:spPr>
          <a:xfrm>
            <a:off x="0" y="1"/>
            <a:ext cx="9144000" cy="637371"/>
          </a:xfrm>
          <a:prstGeom prst="rect">
            <a:avLst/>
          </a:prstGeom>
          <a:solidFill>
            <a:schemeClr val="bg1"/>
          </a:solidFill>
        </p:spPr>
        <p:txBody>
          <a:bodyPr wrap="square" rtlCol="0">
            <a:noAutofit/>
          </a:bodyPr>
          <a:lstStyle/>
          <a:p>
            <a:pPr algn="ctr"/>
            <a:r>
              <a:rPr lang="en-US" sz="3200" b="1" dirty="0">
                <a:solidFill>
                  <a:srgbClr val="00B0F0"/>
                </a:solidFill>
                <a:latin typeface="Cambria" panose="02040503050406030204" pitchFamily="18" charset="0"/>
                <a:ea typeface="Cambria" panose="02040503050406030204" pitchFamily="18" charset="0"/>
              </a:rPr>
              <a:t>ITRF</a:t>
            </a:r>
            <a:r>
              <a:rPr lang="en-US" sz="3200" dirty="0">
                <a:latin typeface="Cambria" panose="02040503050406030204" pitchFamily="18" charset="0"/>
                <a:ea typeface="Cambria" panose="02040503050406030204" pitchFamily="18" charset="0"/>
              </a:rPr>
              <a:t> or </a:t>
            </a:r>
            <a:r>
              <a:rPr lang="en-US" sz="3200" b="1" dirty="0">
                <a:solidFill>
                  <a:srgbClr val="FF0000"/>
                </a:solidFill>
                <a:latin typeface="Cambria" panose="02040503050406030204" pitchFamily="18" charset="0"/>
                <a:ea typeface="Cambria" panose="02040503050406030204" pitchFamily="18" charset="0"/>
              </a:rPr>
              <a:t>NATRF</a:t>
            </a:r>
            <a:r>
              <a:rPr lang="en-US" sz="3200" dirty="0">
                <a:latin typeface="Cambria" panose="02040503050406030204" pitchFamily="18" charset="0"/>
                <a:ea typeface="Cambria" panose="02040503050406030204" pitchFamily="18" charset="0"/>
              </a:rPr>
              <a:t> – your choice, just use </a:t>
            </a:r>
            <a:r>
              <a:rPr lang="en-US" sz="3200" b="1" dirty="0">
                <a:solidFill>
                  <a:srgbClr val="00B050"/>
                </a:solidFill>
                <a:latin typeface="Cambria" panose="02040503050406030204" pitchFamily="18" charset="0"/>
                <a:ea typeface="Cambria" panose="02040503050406030204" pitchFamily="18" charset="0"/>
              </a:rPr>
              <a:t>EPP</a:t>
            </a:r>
          </a:p>
        </p:txBody>
      </p:sp>
      <p:sp>
        <p:nvSpPr>
          <p:cNvPr id="2" name="Arc 1">
            <a:extLst>
              <a:ext uri="{FF2B5EF4-FFF2-40B4-BE49-F238E27FC236}">
                <a16:creationId xmlns:a16="http://schemas.microsoft.com/office/drawing/2014/main" id="{A1389F58-F6F7-4C6F-AC48-93F986056D1E}"/>
              </a:ext>
            </a:extLst>
          </p:cNvPr>
          <p:cNvSpPr/>
          <p:nvPr/>
        </p:nvSpPr>
        <p:spPr>
          <a:xfrm rot="923700" flipH="1">
            <a:off x="575344" y="3320384"/>
            <a:ext cx="9265290" cy="9260858"/>
          </a:xfrm>
          <a:prstGeom prst="arc">
            <a:avLst>
              <a:gd name="adj1" fmla="val 16200000"/>
              <a:gd name="adj2" fmla="val 17374577"/>
            </a:avLst>
          </a:prstGeom>
          <a:ln w="285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u="sng"/>
          </a:p>
        </p:txBody>
      </p:sp>
      <p:grpSp>
        <p:nvGrpSpPr>
          <p:cNvPr id="52" name="Group 51"/>
          <p:cNvGrpSpPr/>
          <p:nvPr/>
        </p:nvGrpSpPr>
        <p:grpSpPr>
          <a:xfrm>
            <a:off x="-849368" y="602007"/>
            <a:ext cx="10785848" cy="6513506"/>
            <a:chOff x="-849368" y="602007"/>
            <a:chExt cx="10785848" cy="6513506"/>
          </a:xfrm>
        </p:grpSpPr>
        <p:cxnSp>
          <p:nvCxnSpPr>
            <p:cNvPr id="28" name="Straight Connector 27">
              <a:extLst>
                <a:ext uri="{FF2B5EF4-FFF2-40B4-BE49-F238E27FC236}">
                  <a16:creationId xmlns:a16="http://schemas.microsoft.com/office/drawing/2014/main" id="{FE809394-EFF8-45B1-8F24-9F5513A67B44}"/>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23872A-A23C-4687-9B23-2621B7E0826F}"/>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338E07-8D2E-41EF-8053-D2D6170D3642}"/>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7A6CFE-5860-459A-BE18-30BF3F312E1B}"/>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92CE49-919B-437F-BD7C-848B848D3408}"/>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D06F02-78AD-4B6C-A4C7-F2CF3D5F72E0}"/>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AFB512-50E1-4330-874A-FC138DD49537}"/>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94D2E9-EC32-4B18-A305-6B48EDB50DFD}"/>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342C3-F414-46AF-BC19-B859A3036ECA}"/>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448838-0A0F-47D6-BC2E-CF342F9EE763}"/>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BDA3A-BD0C-48CB-A09D-680656A7505E}"/>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84897B-5BE5-49D9-BF5C-C1353170B68C}"/>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1533E05-5D04-4E48-948F-D6C665A56917}"/>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Freeform 88">
              <a:extLst>
                <a:ext uri="{FF2B5EF4-FFF2-40B4-BE49-F238E27FC236}">
                  <a16:creationId xmlns:a16="http://schemas.microsoft.com/office/drawing/2014/main" id="{A1D3FBBA-354D-4EDC-800F-D8BEF167BF40}"/>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2" name="Freeform 94">
              <a:extLst>
                <a:ext uri="{FF2B5EF4-FFF2-40B4-BE49-F238E27FC236}">
                  <a16:creationId xmlns:a16="http://schemas.microsoft.com/office/drawing/2014/main" id="{01A2CFFB-EB28-45CE-8CB0-1672826CC319}"/>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3" name="Freeform 95">
              <a:extLst>
                <a:ext uri="{FF2B5EF4-FFF2-40B4-BE49-F238E27FC236}">
                  <a16:creationId xmlns:a16="http://schemas.microsoft.com/office/drawing/2014/main" id="{2CFA0F56-6738-4824-AE63-84DCF421C71F}"/>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4" name="Freeform 96">
              <a:extLst>
                <a:ext uri="{FF2B5EF4-FFF2-40B4-BE49-F238E27FC236}">
                  <a16:creationId xmlns:a16="http://schemas.microsoft.com/office/drawing/2014/main" id="{1D0D456E-72BD-48B1-B9AF-C56112B892D3}"/>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5" name="Freeform 97">
              <a:extLst>
                <a:ext uri="{FF2B5EF4-FFF2-40B4-BE49-F238E27FC236}">
                  <a16:creationId xmlns:a16="http://schemas.microsoft.com/office/drawing/2014/main" id="{5D727E83-65EA-44F1-9CE0-F084D6ECEF50}"/>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6" name="Freeform 98">
              <a:extLst>
                <a:ext uri="{FF2B5EF4-FFF2-40B4-BE49-F238E27FC236}">
                  <a16:creationId xmlns:a16="http://schemas.microsoft.com/office/drawing/2014/main" id="{64179DF1-715E-40EA-90A4-FB20325E104F}"/>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Tree>
    <p:extLst>
      <p:ext uri="{BB962C8B-B14F-4D97-AF65-F5344CB8AC3E}">
        <p14:creationId xmlns:p14="http://schemas.microsoft.com/office/powerpoint/2010/main" val="425313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ccel="8000" decel="8000" autoRev="1" fill="hold" nodeType="clickEffect">
                                  <p:stCondLst>
                                    <p:cond delay="0"/>
                                  </p:stCondLst>
                                  <p:endCondLst>
                                    <p:cond evt="onNext" delay="0">
                                      <p:tgtEl>
                                        <p:sldTgt/>
                                      </p:tgtEl>
                                    </p:cond>
                                  </p:endCondLst>
                                  <p:childTnLst>
                                    <p:animRot by="-600000">
                                      <p:cBhvr>
                                        <p:cTn id="6" dur="5000" fill="hold"/>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52470"/>
            <a:ext cx="9150558" cy="796516"/>
          </a:xfrm>
        </p:spPr>
        <p:txBody>
          <a:bodyPr/>
          <a:lstStyle/>
          <a:p>
            <a:r>
              <a:rPr lang="en-US" sz="4800" dirty="0">
                <a:latin typeface="Cambria" panose="02040503050406030204" pitchFamily="18" charset="0"/>
              </a:rPr>
              <a:t>CORS Velocities in ITRF2014</a:t>
            </a:r>
          </a:p>
        </p:txBody>
      </p:sp>
      <p:pic>
        <p:nvPicPr>
          <p:cNvPr id="4" name="Picture 2"/>
          <p:cNvPicPr preferRelativeResize="0">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0" y="1276350"/>
            <a:ext cx="9150558" cy="5447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023046" y="5399809"/>
            <a:ext cx="2311454" cy="707886"/>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Drift…</a:t>
            </a:r>
          </a:p>
        </p:txBody>
      </p:sp>
      <p:sp>
        <p:nvSpPr>
          <p:cNvPr id="7" name="Oval 6"/>
          <p:cNvSpPr/>
          <p:nvPr/>
        </p:nvSpPr>
        <p:spPr>
          <a:xfrm rot="19395227">
            <a:off x="1872085" y="3638358"/>
            <a:ext cx="829595" cy="2146227"/>
          </a:xfrm>
          <a:prstGeom prst="ellipse">
            <a:avLst/>
          </a:prstGeom>
          <a:noFill/>
          <a:ln w="603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32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5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80079"/>
            <a:ext cx="9150350" cy="5450406"/>
          </a:xfrm>
          <a:prstGeom prst="rect">
            <a:avLst/>
          </a:prstGeom>
        </p:spPr>
      </p:pic>
      <p:sp>
        <p:nvSpPr>
          <p:cNvPr id="7" name="Title 2"/>
          <p:cNvSpPr txBox="1">
            <a:spLocks/>
          </p:cNvSpPr>
          <p:nvPr/>
        </p:nvSpPr>
        <p:spPr bwMode="auto">
          <a:xfrm>
            <a:off x="-1" y="3524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dirty="0">
                <a:latin typeface="Cambria" panose="02040503050406030204" pitchFamily="18" charset="0"/>
              </a:rPr>
              <a:t>CORS Velocities in NATRF2022</a:t>
            </a:r>
          </a:p>
        </p:txBody>
      </p:sp>
      <p:sp>
        <p:nvSpPr>
          <p:cNvPr id="9" name="TextBox 8"/>
          <p:cNvSpPr txBox="1"/>
          <p:nvPr/>
        </p:nvSpPr>
        <p:spPr bwMode="auto">
          <a:xfrm>
            <a:off x="1146174" y="1653613"/>
            <a:ext cx="6858000" cy="523220"/>
          </a:xfrm>
          <a:prstGeom prst="rect">
            <a:avLst/>
          </a:prstGeom>
          <a:solidFill>
            <a:schemeClr val="accent6">
              <a:lumMod val="40000"/>
              <a:lumOff val="60000"/>
            </a:schemeClr>
          </a:solidFill>
          <a:ln w="9525">
            <a:noFill/>
            <a:miter lim="800000"/>
            <a:headEnd/>
            <a:tailEnd/>
          </a:ln>
        </p:spPr>
        <p:txBody>
          <a:bodyPr wrap="square" rtlCol="0">
            <a:spAutoFit/>
          </a:bodyPr>
          <a:lstStyle/>
          <a:p>
            <a:pPr algn="ctr"/>
            <a:r>
              <a:rPr lang="en-US" sz="2800" dirty="0">
                <a:latin typeface="Cambria" panose="02040503050406030204" pitchFamily="18" charset="0"/>
                <a:ea typeface="Cambria" panose="02040503050406030204" pitchFamily="18" charset="0"/>
              </a:rPr>
              <a:t>Think of this map as </a:t>
            </a:r>
            <a:r>
              <a:rPr lang="en-US" sz="2800" b="1" dirty="0">
                <a:latin typeface="Cambria" panose="02040503050406030204" pitchFamily="18" charset="0"/>
                <a:ea typeface="Cambria" panose="02040503050406030204" pitchFamily="18" charset="0"/>
              </a:rPr>
              <a:t>ITRF2014 + EPP2022</a:t>
            </a:r>
          </a:p>
        </p:txBody>
      </p:sp>
      <p:sp>
        <p:nvSpPr>
          <p:cNvPr id="6" name="TextBox 5"/>
          <p:cNvSpPr txBox="1"/>
          <p:nvPr/>
        </p:nvSpPr>
        <p:spPr>
          <a:xfrm>
            <a:off x="7156396" y="4322078"/>
            <a:ext cx="2311454" cy="1792109"/>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Still </a:t>
            </a:r>
            <a:r>
              <a:rPr lang="en-US" sz="4000" i="1" spc="-20" dirty="0" err="1">
                <a:solidFill>
                  <a:srgbClr val="424242"/>
                </a:solidFill>
                <a:uFill>
                  <a:solidFill>
                    <a:srgbClr val="000000"/>
                  </a:solidFill>
                </a:uFill>
                <a:latin typeface="Cambria" panose="02040503050406030204" pitchFamily="18" charset="0"/>
                <a:ea typeface="Cambria" panose="02040503050406030204" pitchFamily="18" charset="0"/>
                <a:cs typeface="Calibri"/>
              </a:rPr>
              <a:t>SomeDrift</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t>
            </a:r>
          </a:p>
        </p:txBody>
      </p:sp>
      <p:sp>
        <p:nvSpPr>
          <p:cNvPr id="8" name="Oval 7"/>
          <p:cNvSpPr/>
          <p:nvPr/>
        </p:nvSpPr>
        <p:spPr>
          <a:xfrm rot="19395227">
            <a:off x="1872085" y="3638358"/>
            <a:ext cx="829595" cy="2146227"/>
          </a:xfrm>
          <a:prstGeom prst="ellipse">
            <a:avLst/>
          </a:prstGeom>
          <a:noFill/>
          <a:ln w="603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836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2000"/>
                            </p:stCondLst>
                            <p:childTnLst>
                              <p:par>
                                <p:cTn id="9" presetID="42" presetClass="entr" presetSubtype="0" fill="hold" nodeType="afterEffect">
                                  <p:stCondLst>
                                    <p:cond delay="15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anim calcmode="lin" valueType="num">
                                      <p:cBhvr>
                                        <p:cTn id="1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Content Placeholder 2"/>
          <p:cNvSpPr txBox="1">
            <a:spLocks/>
          </p:cNvSpPr>
          <p:nvPr/>
        </p:nvSpPr>
        <p:spPr bwMode="gray">
          <a:xfrm>
            <a:off x="5695950" y="1417638"/>
            <a:ext cx="3219450" cy="454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None/>
              <a:defRPr/>
            </a:pPr>
            <a:r>
              <a:rPr lang="en-US" sz="2000" kern="0" dirty="0">
                <a:solidFill>
                  <a:srgbClr val="FF0000"/>
                </a:solidFill>
                <a:latin typeface="Cambria" panose="02040503050406030204" pitchFamily="18" charset="0"/>
                <a:ea typeface="Cambria" panose="02040503050406030204" pitchFamily="18" charset="0"/>
              </a:rPr>
              <a:t>North American Terrestrial Reference Frame of 2022 </a:t>
            </a:r>
          </a:p>
          <a:p>
            <a:pPr marL="0" indent="0">
              <a:buNone/>
              <a:defRPr/>
            </a:pPr>
            <a:r>
              <a:rPr lang="en-US" sz="2000" kern="0" dirty="0">
                <a:solidFill>
                  <a:srgbClr val="FF0000"/>
                </a:solidFill>
                <a:latin typeface="Cambria" panose="02040503050406030204" pitchFamily="18" charset="0"/>
                <a:ea typeface="Cambria" panose="02040503050406030204" pitchFamily="18" charset="0"/>
              </a:rPr>
              <a:t>	(NATRF2022)</a:t>
            </a:r>
          </a:p>
          <a:p>
            <a:pPr marL="0" indent="0">
              <a:buNone/>
              <a:defRPr/>
            </a:pPr>
            <a:endParaRPr lang="en-US" sz="2000" kern="0" dirty="0">
              <a:solidFill>
                <a:srgbClr val="FF0000"/>
              </a:solidFill>
              <a:latin typeface="Cambria" panose="02040503050406030204" pitchFamily="18" charset="0"/>
              <a:ea typeface="Cambria" panose="02040503050406030204" pitchFamily="18" charset="0"/>
            </a:endParaRPr>
          </a:p>
          <a:p>
            <a:pPr marL="0" indent="0">
              <a:buNone/>
              <a:defRPr/>
            </a:pPr>
            <a:r>
              <a:rPr lang="en-US" sz="2000" kern="0" dirty="0">
                <a:solidFill>
                  <a:srgbClr val="FF0000"/>
                </a:solidFill>
                <a:latin typeface="Cambria" panose="02040503050406030204" pitchFamily="18" charset="0"/>
                <a:ea typeface="Cambria" panose="02040503050406030204" pitchFamily="18" charset="0"/>
              </a:rPr>
              <a:t>Caribbean Terrestrial Reference Frame of 2022 </a:t>
            </a:r>
          </a:p>
          <a:p>
            <a:pPr marL="0" indent="0">
              <a:buNone/>
              <a:defRPr/>
            </a:pPr>
            <a:r>
              <a:rPr lang="en-US" sz="2000" kern="0" dirty="0">
                <a:solidFill>
                  <a:srgbClr val="FF0000"/>
                </a:solidFill>
                <a:latin typeface="Cambria" panose="02040503050406030204" pitchFamily="18" charset="0"/>
                <a:ea typeface="Cambria" panose="02040503050406030204" pitchFamily="18" charset="0"/>
              </a:rPr>
              <a:t>	(CATRF2022)</a:t>
            </a:r>
          </a:p>
          <a:p>
            <a:pPr marL="0" indent="0">
              <a:buNone/>
              <a:defRPr/>
            </a:pPr>
            <a:endParaRPr lang="en-US" sz="2000" kern="0" dirty="0">
              <a:solidFill>
                <a:srgbClr val="FF0000"/>
              </a:solidFill>
              <a:latin typeface="Cambria" panose="02040503050406030204" pitchFamily="18" charset="0"/>
              <a:ea typeface="Cambria" panose="02040503050406030204" pitchFamily="18" charset="0"/>
            </a:endParaRPr>
          </a:p>
          <a:p>
            <a:pPr marL="0" indent="0">
              <a:buNone/>
              <a:defRPr/>
            </a:pPr>
            <a:r>
              <a:rPr lang="en-US" sz="2000" kern="0" dirty="0">
                <a:solidFill>
                  <a:srgbClr val="FF0000"/>
                </a:solidFill>
                <a:latin typeface="Cambria" panose="02040503050406030204" pitchFamily="18" charset="0"/>
                <a:ea typeface="Cambria" panose="02040503050406030204" pitchFamily="18" charset="0"/>
              </a:rPr>
              <a:t>Pacific Terrestrial Reference Frame of 2022 </a:t>
            </a:r>
          </a:p>
          <a:p>
            <a:pPr marL="0" indent="0">
              <a:buNone/>
              <a:defRPr/>
            </a:pPr>
            <a:r>
              <a:rPr lang="en-US" sz="2000" kern="0" dirty="0">
                <a:solidFill>
                  <a:srgbClr val="FF0000"/>
                </a:solidFill>
                <a:latin typeface="Cambria" panose="02040503050406030204" pitchFamily="18" charset="0"/>
                <a:ea typeface="Cambria" panose="02040503050406030204" pitchFamily="18" charset="0"/>
              </a:rPr>
              <a:t>	(PATRF2022)</a:t>
            </a:r>
          </a:p>
          <a:p>
            <a:pPr marL="0" indent="0">
              <a:buNone/>
              <a:defRPr/>
            </a:pPr>
            <a:endParaRPr lang="en-US" sz="2000" kern="0" dirty="0">
              <a:solidFill>
                <a:srgbClr val="FF0000"/>
              </a:solidFill>
              <a:latin typeface="Cambria" panose="02040503050406030204" pitchFamily="18" charset="0"/>
              <a:ea typeface="Cambria" panose="02040503050406030204" pitchFamily="18" charset="0"/>
            </a:endParaRPr>
          </a:p>
          <a:p>
            <a:pPr marL="0" indent="0">
              <a:buNone/>
              <a:defRPr/>
            </a:pPr>
            <a:r>
              <a:rPr lang="en-US" sz="2000" kern="0" dirty="0">
                <a:solidFill>
                  <a:srgbClr val="FF0000"/>
                </a:solidFill>
                <a:latin typeface="Cambria" panose="02040503050406030204" pitchFamily="18" charset="0"/>
                <a:ea typeface="Cambria" panose="02040503050406030204" pitchFamily="18" charset="0"/>
              </a:rPr>
              <a:t>Mariana Terrestrial Reference Frame of 2022 </a:t>
            </a:r>
          </a:p>
          <a:p>
            <a:pPr marL="0" indent="0">
              <a:buNone/>
              <a:defRPr/>
            </a:pPr>
            <a:r>
              <a:rPr lang="en-US" sz="2000" kern="0" dirty="0">
                <a:solidFill>
                  <a:srgbClr val="FF0000"/>
                </a:solidFill>
                <a:latin typeface="Cambria" panose="02040503050406030204" pitchFamily="18" charset="0"/>
                <a:ea typeface="Cambria" panose="02040503050406030204" pitchFamily="18" charset="0"/>
              </a:rPr>
              <a:t>	(MATRF2022</a:t>
            </a:r>
            <a:r>
              <a:rPr lang="en-US" kern="0" dirty="0">
                <a:solidFill>
                  <a:srgbClr val="FF0000"/>
                </a:solidFill>
                <a:latin typeface="Cambria" panose="02040503050406030204" pitchFamily="18" charset="0"/>
                <a:ea typeface="Cambria" panose="02040503050406030204" pitchFamily="18" charset="0"/>
              </a:rPr>
              <a:t>)</a:t>
            </a:r>
          </a:p>
        </p:txBody>
      </p:sp>
      <p:sp>
        <p:nvSpPr>
          <p:cNvPr id="8" name="TextBox 7"/>
          <p:cNvSpPr txBox="1"/>
          <p:nvPr/>
        </p:nvSpPr>
        <p:spPr>
          <a:xfrm>
            <a:off x="2650998" y="1446869"/>
            <a:ext cx="2275633" cy="646331"/>
          </a:xfrm>
          <a:prstGeom prst="rect">
            <a:avLst/>
          </a:prstGeom>
          <a:noFill/>
          <a:ln>
            <a:solidFill>
              <a:schemeClr val="tx1"/>
            </a:solidFill>
          </a:ln>
        </p:spPr>
        <p:txBody>
          <a:bodyPr wrap="square" rtlCol="0">
            <a:spAutoFit/>
          </a:bodyPr>
          <a:lstStyle/>
          <a:p>
            <a:r>
              <a:rPr lang="en-US" dirty="0"/>
              <a:t>Rotation of the </a:t>
            </a:r>
          </a:p>
          <a:p>
            <a:r>
              <a:rPr lang="en-US" dirty="0"/>
              <a:t>North American Plate</a:t>
            </a:r>
          </a:p>
        </p:txBody>
      </p:sp>
      <p:sp>
        <p:nvSpPr>
          <p:cNvPr id="14" name="TextBox 13"/>
          <p:cNvSpPr txBox="1"/>
          <p:nvPr/>
        </p:nvSpPr>
        <p:spPr>
          <a:xfrm>
            <a:off x="2650997" y="2579272"/>
            <a:ext cx="1909028" cy="646331"/>
          </a:xfrm>
          <a:prstGeom prst="rect">
            <a:avLst/>
          </a:prstGeom>
          <a:noFill/>
          <a:ln>
            <a:solidFill>
              <a:schemeClr val="tx1"/>
            </a:solidFill>
          </a:ln>
        </p:spPr>
        <p:txBody>
          <a:bodyPr wrap="square" rtlCol="0">
            <a:spAutoFit/>
          </a:bodyPr>
          <a:lstStyle/>
          <a:p>
            <a:r>
              <a:rPr lang="en-US" dirty="0"/>
              <a:t>Rotation of the </a:t>
            </a:r>
          </a:p>
          <a:p>
            <a:r>
              <a:rPr lang="en-US" dirty="0"/>
              <a:t>Caribbean Plate</a:t>
            </a:r>
          </a:p>
        </p:txBody>
      </p:sp>
      <p:sp>
        <p:nvSpPr>
          <p:cNvPr id="15" name="TextBox 14"/>
          <p:cNvSpPr txBox="1"/>
          <p:nvPr/>
        </p:nvSpPr>
        <p:spPr>
          <a:xfrm>
            <a:off x="2650997" y="3725512"/>
            <a:ext cx="1666034" cy="646331"/>
          </a:xfrm>
          <a:prstGeom prst="rect">
            <a:avLst/>
          </a:prstGeom>
          <a:noFill/>
          <a:ln>
            <a:solidFill>
              <a:schemeClr val="tx1"/>
            </a:solidFill>
          </a:ln>
        </p:spPr>
        <p:txBody>
          <a:bodyPr wrap="none" rtlCol="0">
            <a:spAutoFit/>
          </a:bodyPr>
          <a:lstStyle/>
          <a:p>
            <a:r>
              <a:rPr lang="en-US" dirty="0"/>
              <a:t>Rotation of the </a:t>
            </a:r>
          </a:p>
          <a:p>
            <a:r>
              <a:rPr lang="en-US" dirty="0"/>
              <a:t>Pacific Plate</a:t>
            </a:r>
          </a:p>
        </p:txBody>
      </p:sp>
      <p:sp>
        <p:nvSpPr>
          <p:cNvPr id="16" name="TextBox 15"/>
          <p:cNvSpPr txBox="1"/>
          <p:nvPr/>
        </p:nvSpPr>
        <p:spPr>
          <a:xfrm>
            <a:off x="2650997" y="4856929"/>
            <a:ext cx="1666034" cy="646331"/>
          </a:xfrm>
          <a:prstGeom prst="rect">
            <a:avLst/>
          </a:prstGeom>
          <a:noFill/>
          <a:ln>
            <a:solidFill>
              <a:schemeClr val="tx1"/>
            </a:solidFill>
          </a:ln>
        </p:spPr>
        <p:txBody>
          <a:bodyPr wrap="none" rtlCol="0">
            <a:spAutoFit/>
          </a:bodyPr>
          <a:lstStyle/>
          <a:p>
            <a:r>
              <a:rPr lang="en-US" dirty="0"/>
              <a:t>Rotation of the </a:t>
            </a:r>
          </a:p>
          <a:p>
            <a:r>
              <a:rPr lang="en-US" dirty="0"/>
              <a:t>Mariana Plate</a:t>
            </a:r>
          </a:p>
        </p:txBody>
      </p:sp>
      <p:sp>
        <p:nvSpPr>
          <p:cNvPr id="18" name="Content Placeholder 2"/>
          <p:cNvSpPr txBox="1">
            <a:spLocks/>
          </p:cNvSpPr>
          <p:nvPr/>
        </p:nvSpPr>
        <p:spPr bwMode="gray">
          <a:xfrm>
            <a:off x="162189" y="3225603"/>
            <a:ext cx="1456660" cy="44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85000" lnSpcReduction="2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lnSpc>
                <a:spcPct val="120000"/>
              </a:lnSpc>
              <a:spcBef>
                <a:spcPts val="0"/>
              </a:spcBef>
              <a:buNone/>
              <a:defRPr/>
            </a:pPr>
            <a:r>
              <a:rPr lang="en-US" sz="3400" b="1" kern="0" dirty="0">
                <a:solidFill>
                  <a:srgbClr val="00B0F0"/>
                </a:solidFill>
                <a:latin typeface="Cambria" panose="02040503050406030204" pitchFamily="18" charset="0"/>
                <a:ea typeface="Cambria" panose="02040503050406030204" pitchFamily="18" charset="0"/>
              </a:rPr>
              <a:t>ITRF2014</a:t>
            </a:r>
          </a:p>
        </p:txBody>
      </p:sp>
      <p:sp>
        <p:nvSpPr>
          <p:cNvPr id="7" name="Rounded Rectangle 6"/>
          <p:cNvSpPr/>
          <p:nvPr/>
        </p:nvSpPr>
        <p:spPr>
          <a:xfrm>
            <a:off x="2347177" y="1213831"/>
            <a:ext cx="2881559" cy="4745254"/>
          </a:xfrm>
          <a:prstGeom prst="roundRect">
            <a:avLst/>
          </a:prstGeom>
          <a:noFill/>
          <a:ln w="698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921372" y="6040328"/>
            <a:ext cx="1733167" cy="538609"/>
          </a:xfrm>
          <a:prstGeom prst="rect">
            <a:avLst/>
          </a:prstGeom>
          <a:noFill/>
        </p:spPr>
        <p:txBody>
          <a:bodyPr wrap="none" rtlCol="0">
            <a:spAutoFit/>
          </a:bodyPr>
          <a:lstStyle/>
          <a:p>
            <a:r>
              <a:rPr lang="en-US" sz="2900" b="1" dirty="0">
                <a:solidFill>
                  <a:srgbClr val="00B050"/>
                </a:solidFill>
                <a:latin typeface="Cambria" panose="02040503050406030204" pitchFamily="18" charset="0"/>
                <a:ea typeface="Cambria" panose="02040503050406030204" pitchFamily="18" charset="0"/>
              </a:rPr>
              <a:t>EPP2022</a:t>
            </a:r>
          </a:p>
        </p:txBody>
      </p:sp>
      <p:cxnSp>
        <p:nvCxnSpPr>
          <p:cNvPr id="11" name="Elbow Connector 10"/>
          <p:cNvCxnSpPr>
            <a:stCxn id="18" idx="0"/>
            <a:endCxn id="8" idx="1"/>
          </p:cNvCxnSpPr>
          <p:nvPr/>
        </p:nvCxnSpPr>
        <p:spPr>
          <a:xfrm rot="5400000" flipH="1" flipV="1">
            <a:off x="1042974" y="1617580"/>
            <a:ext cx="1455568" cy="1760479"/>
          </a:xfrm>
          <a:prstGeom prst="bentConnector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Elbow Connector 21"/>
          <p:cNvCxnSpPr>
            <a:endCxn id="14" idx="1"/>
          </p:cNvCxnSpPr>
          <p:nvPr/>
        </p:nvCxnSpPr>
        <p:spPr>
          <a:xfrm flipV="1">
            <a:off x="1879963" y="2902438"/>
            <a:ext cx="771034" cy="459739"/>
          </a:xfrm>
          <a:prstGeom prst="bentConnector3">
            <a:avLst>
              <a:gd name="adj1" fmla="val 3715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18" idx="2"/>
            <a:endCxn id="16" idx="1"/>
          </p:cNvCxnSpPr>
          <p:nvPr/>
        </p:nvCxnSpPr>
        <p:spPr>
          <a:xfrm rot="16200000" flipH="1">
            <a:off x="1015470" y="3544566"/>
            <a:ext cx="1510577" cy="1760478"/>
          </a:xfrm>
          <a:prstGeom prst="bentConnector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Elbow Connector 35"/>
          <p:cNvCxnSpPr>
            <a:endCxn id="15" idx="1"/>
          </p:cNvCxnSpPr>
          <p:nvPr/>
        </p:nvCxnSpPr>
        <p:spPr>
          <a:xfrm>
            <a:off x="1879963" y="3498751"/>
            <a:ext cx="771034" cy="549927"/>
          </a:xfrm>
          <a:prstGeom prst="bentConnector3">
            <a:avLst>
              <a:gd name="adj1" fmla="val 3715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3559" name="Straight Arrow Connector 23558"/>
          <p:cNvCxnSpPr/>
          <p:nvPr/>
        </p:nvCxnSpPr>
        <p:spPr>
          <a:xfrm>
            <a:off x="4926630" y="1770035"/>
            <a:ext cx="675312" cy="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4" idx="3"/>
          </p:cNvCxnSpPr>
          <p:nvPr/>
        </p:nvCxnSpPr>
        <p:spPr>
          <a:xfrm flipV="1">
            <a:off x="4560026" y="2894443"/>
            <a:ext cx="1041917" cy="7994"/>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15" idx="3"/>
          </p:cNvCxnSpPr>
          <p:nvPr/>
        </p:nvCxnSpPr>
        <p:spPr>
          <a:xfrm flipV="1">
            <a:off x="4317032" y="4045437"/>
            <a:ext cx="1284911" cy="324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4303426" y="5180094"/>
            <a:ext cx="1284911" cy="324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Title 2"/>
          <p:cNvSpPr txBox="1">
            <a:spLocks/>
          </p:cNvSpPr>
          <p:nvPr/>
        </p:nvSpPr>
        <p:spPr bwMode="auto">
          <a:xfrm>
            <a:off x="-1" y="2000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1" dirty="0">
                <a:solidFill>
                  <a:srgbClr val="00B0F0"/>
                </a:solidFill>
                <a:latin typeface="Cambria" panose="02040503050406030204" pitchFamily="18" charset="0"/>
              </a:rPr>
              <a:t>ITRF2014</a:t>
            </a:r>
            <a:r>
              <a:rPr lang="en-US" dirty="0">
                <a:latin typeface="Cambria" panose="02040503050406030204" pitchFamily="18" charset="0"/>
              </a:rPr>
              <a:t> + </a:t>
            </a:r>
            <a:r>
              <a:rPr lang="en-US" b="1" dirty="0">
                <a:solidFill>
                  <a:srgbClr val="00B050"/>
                </a:solidFill>
                <a:latin typeface="Cambria" panose="02040503050406030204" pitchFamily="18" charset="0"/>
              </a:rPr>
              <a:t>EPP2022</a:t>
            </a:r>
            <a:r>
              <a:rPr lang="en-US" dirty="0">
                <a:latin typeface="Cambria" panose="02040503050406030204" pitchFamily="18" charset="0"/>
              </a:rPr>
              <a:t> = </a:t>
            </a:r>
            <a:r>
              <a:rPr lang="en-US" dirty="0">
                <a:solidFill>
                  <a:srgbClr val="FF0000"/>
                </a:solidFill>
                <a:latin typeface="Cambria" panose="02040503050406030204" pitchFamily="18" charset="0"/>
              </a:rPr>
              <a:t>--TRF2022</a:t>
            </a:r>
          </a:p>
        </p:txBody>
      </p:sp>
    </p:spTree>
    <p:extLst>
      <p:ext uri="{BB962C8B-B14F-4D97-AF65-F5344CB8AC3E}">
        <p14:creationId xmlns:p14="http://schemas.microsoft.com/office/powerpoint/2010/main" val="930622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2">
            <a:extLst>
              <a:ext uri="{FF2B5EF4-FFF2-40B4-BE49-F238E27FC236}">
                <a16:creationId xmlns:a16="http://schemas.microsoft.com/office/drawing/2014/main" id="{E102797C-8717-634F-A50D-FF0C9832DD89}"/>
              </a:ext>
            </a:extLst>
          </p:cNvPr>
          <p:cNvSpPr>
            <a:spLocks noChangeAspect="1" noChangeArrowheads="1"/>
          </p:cNvSpPr>
          <p:nvPr/>
        </p:nvSpPr>
        <p:spPr bwMode="auto">
          <a:xfrm>
            <a:off x="2579661" y="4181784"/>
            <a:ext cx="5952522" cy="1718954"/>
          </a:xfrm>
          <a:prstGeom prst="diamond">
            <a:avLst/>
          </a:prstGeom>
          <a:solidFill>
            <a:schemeClr val="accent5">
              <a:lumMod val="20000"/>
              <a:lumOff val="80000"/>
            </a:schemeClr>
          </a:solidFill>
          <a:ln w="15875">
            <a:solidFill>
              <a:schemeClr val="bg2"/>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None/>
            </a:pPr>
            <a:r>
              <a:rPr lang="en-US" altLang="en-US" sz="1500" dirty="0">
                <a:solidFill>
                  <a:srgbClr val="CC3300"/>
                </a:solidFill>
                <a:latin typeface="Arial" panose="020B0604020202020204" pitchFamily="34" charset="0"/>
                <a:cs typeface="Times New Roman" panose="02020603050405020304" pitchFamily="18" charset="0"/>
              </a:rPr>
              <a:t>Horizontal / Vertical Control</a:t>
            </a:r>
          </a:p>
          <a:p>
            <a:pPr algn="ctr">
              <a:spcBef>
                <a:spcPct val="0"/>
              </a:spcBef>
              <a:buNone/>
            </a:pPr>
            <a:r>
              <a:rPr lang="en-US" altLang="en-US" sz="1500" dirty="0">
                <a:solidFill>
                  <a:srgbClr val="CC3300"/>
                </a:solidFill>
                <a:latin typeface="Arial" panose="020B0604020202020204" pitchFamily="34" charset="0"/>
                <a:cs typeface="Times New Roman" panose="02020603050405020304" pitchFamily="18" charset="0"/>
              </a:rPr>
              <a:t>(NSRS)</a:t>
            </a:r>
          </a:p>
        </p:txBody>
      </p:sp>
      <p:sp>
        <p:nvSpPr>
          <p:cNvPr id="38915" name="AutoShape 3">
            <a:extLst>
              <a:ext uri="{FF2B5EF4-FFF2-40B4-BE49-F238E27FC236}">
                <a16:creationId xmlns:a16="http://schemas.microsoft.com/office/drawing/2014/main" id="{C8DC0683-29F7-4C4A-ACCC-3D609948B4D7}"/>
              </a:ext>
            </a:extLst>
          </p:cNvPr>
          <p:cNvSpPr>
            <a:spLocks noChangeAspect="1" noChangeArrowheads="1"/>
          </p:cNvSpPr>
          <p:nvPr/>
        </p:nvSpPr>
        <p:spPr bwMode="auto">
          <a:xfrm>
            <a:off x="3764333" y="4800091"/>
            <a:ext cx="487893" cy="268401"/>
          </a:xfrm>
          <a:prstGeom prst="triangle">
            <a:avLst>
              <a:gd name="adj" fmla="val 50000"/>
            </a:avLst>
          </a:prstGeom>
          <a:solidFill>
            <a:srgbClr val="CC0000"/>
          </a:solidFill>
          <a:ln w="15875">
            <a:solidFill>
              <a:schemeClr val="bg2"/>
            </a:solidFill>
            <a:miter lim="800000"/>
            <a:headEnd/>
            <a:tailEnd/>
          </a:ln>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endParaRPr lang="en-US" altLang="en-US" sz="1350" dirty="0">
              <a:solidFill>
                <a:prstClr val="black"/>
              </a:solidFill>
            </a:endParaRPr>
          </a:p>
        </p:txBody>
      </p:sp>
      <p:sp>
        <p:nvSpPr>
          <p:cNvPr id="38916" name="AutoShape 4">
            <a:extLst>
              <a:ext uri="{FF2B5EF4-FFF2-40B4-BE49-F238E27FC236}">
                <a16:creationId xmlns:a16="http://schemas.microsoft.com/office/drawing/2014/main" id="{949E5313-0F76-9244-9215-61BC32D12DB9}"/>
              </a:ext>
            </a:extLst>
          </p:cNvPr>
          <p:cNvSpPr>
            <a:spLocks noChangeAspect="1" noChangeArrowheads="1"/>
          </p:cNvSpPr>
          <p:nvPr/>
        </p:nvSpPr>
        <p:spPr bwMode="auto">
          <a:xfrm>
            <a:off x="5113312" y="5303725"/>
            <a:ext cx="483121" cy="268400"/>
          </a:xfrm>
          <a:prstGeom prst="triangle">
            <a:avLst>
              <a:gd name="adj" fmla="val 50000"/>
            </a:avLst>
          </a:prstGeom>
          <a:solidFill>
            <a:srgbClr val="CC0000"/>
          </a:solidFill>
          <a:ln w="15875">
            <a:solidFill>
              <a:schemeClr val="bg2"/>
            </a:solidFill>
            <a:miter lim="800000"/>
            <a:headEnd/>
            <a:tailEnd/>
          </a:ln>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endParaRPr lang="en-US" altLang="en-US" sz="1350" dirty="0">
              <a:solidFill>
                <a:prstClr val="black"/>
              </a:solidFill>
            </a:endParaRPr>
          </a:p>
        </p:txBody>
      </p:sp>
      <p:sp>
        <p:nvSpPr>
          <p:cNvPr id="38917" name="AutoShape 5">
            <a:extLst>
              <a:ext uri="{FF2B5EF4-FFF2-40B4-BE49-F238E27FC236}">
                <a16:creationId xmlns:a16="http://schemas.microsoft.com/office/drawing/2014/main" id="{6A169EC5-51EA-B148-9FF6-A99FC91700D3}"/>
              </a:ext>
            </a:extLst>
          </p:cNvPr>
          <p:cNvSpPr>
            <a:spLocks noChangeAspect="1" noChangeArrowheads="1"/>
          </p:cNvSpPr>
          <p:nvPr/>
        </p:nvSpPr>
        <p:spPr bwMode="auto">
          <a:xfrm>
            <a:off x="7132612" y="4800091"/>
            <a:ext cx="483121" cy="268401"/>
          </a:xfrm>
          <a:prstGeom prst="triangle">
            <a:avLst>
              <a:gd name="adj" fmla="val 50000"/>
            </a:avLst>
          </a:prstGeom>
          <a:solidFill>
            <a:srgbClr val="CC0000"/>
          </a:solidFill>
          <a:ln w="15875">
            <a:solidFill>
              <a:schemeClr val="bg2"/>
            </a:solidFill>
            <a:miter lim="800000"/>
            <a:headEnd/>
            <a:tailEnd/>
          </a:ln>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endParaRPr lang="en-US" altLang="en-US" sz="1350" dirty="0">
              <a:solidFill>
                <a:prstClr val="black"/>
              </a:solidFill>
            </a:endParaRPr>
          </a:p>
        </p:txBody>
      </p:sp>
      <p:sp>
        <p:nvSpPr>
          <p:cNvPr id="38918" name="AutoShape 6">
            <a:extLst>
              <a:ext uri="{FF2B5EF4-FFF2-40B4-BE49-F238E27FC236}">
                <a16:creationId xmlns:a16="http://schemas.microsoft.com/office/drawing/2014/main" id="{C527EDC8-42CB-D146-8004-128E61FC6303}"/>
              </a:ext>
            </a:extLst>
          </p:cNvPr>
          <p:cNvSpPr>
            <a:spLocks noChangeAspect="1" noChangeArrowheads="1"/>
          </p:cNvSpPr>
          <p:nvPr/>
        </p:nvSpPr>
        <p:spPr bwMode="auto">
          <a:xfrm>
            <a:off x="6030094" y="5141810"/>
            <a:ext cx="483121" cy="263629"/>
          </a:xfrm>
          <a:prstGeom prst="triangle">
            <a:avLst>
              <a:gd name="adj" fmla="val 50000"/>
            </a:avLst>
          </a:prstGeom>
          <a:solidFill>
            <a:srgbClr val="CC0000"/>
          </a:solidFill>
          <a:ln w="15875">
            <a:solidFill>
              <a:schemeClr val="bg2"/>
            </a:solidFill>
            <a:miter lim="800000"/>
            <a:headEnd/>
            <a:tailEnd/>
          </a:ln>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endParaRPr lang="en-US" altLang="en-US" sz="1350" dirty="0">
              <a:solidFill>
                <a:prstClr val="black"/>
              </a:solidFill>
            </a:endParaRPr>
          </a:p>
        </p:txBody>
      </p:sp>
      <p:sp>
        <p:nvSpPr>
          <p:cNvPr id="38919" name="AutoShape 7">
            <a:extLst>
              <a:ext uri="{FF2B5EF4-FFF2-40B4-BE49-F238E27FC236}">
                <a16:creationId xmlns:a16="http://schemas.microsoft.com/office/drawing/2014/main" id="{E1566460-7AB1-1B44-BCDD-F653C5175D98}"/>
              </a:ext>
            </a:extLst>
          </p:cNvPr>
          <p:cNvSpPr>
            <a:spLocks noChangeAspect="1" noChangeArrowheads="1"/>
          </p:cNvSpPr>
          <p:nvPr/>
        </p:nvSpPr>
        <p:spPr bwMode="auto">
          <a:xfrm>
            <a:off x="4734694" y="4539344"/>
            <a:ext cx="483121" cy="268400"/>
          </a:xfrm>
          <a:prstGeom prst="triangle">
            <a:avLst>
              <a:gd name="adj" fmla="val 50000"/>
            </a:avLst>
          </a:prstGeom>
          <a:solidFill>
            <a:srgbClr val="CC0000"/>
          </a:solidFill>
          <a:ln w="15875">
            <a:solidFill>
              <a:schemeClr val="bg2"/>
            </a:solidFill>
            <a:miter lim="800000"/>
            <a:headEnd/>
            <a:tailEnd/>
          </a:ln>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endParaRPr lang="en-US" altLang="en-US" sz="1350" dirty="0">
              <a:solidFill>
                <a:prstClr val="black"/>
              </a:solidFill>
            </a:endParaRPr>
          </a:p>
        </p:txBody>
      </p:sp>
      <p:sp>
        <p:nvSpPr>
          <p:cNvPr id="38920" name="AutoShape 8">
            <a:extLst>
              <a:ext uri="{FF2B5EF4-FFF2-40B4-BE49-F238E27FC236}">
                <a16:creationId xmlns:a16="http://schemas.microsoft.com/office/drawing/2014/main" id="{6EDE5170-BCEE-CA41-8732-D4CFE3F9F705}"/>
              </a:ext>
            </a:extLst>
          </p:cNvPr>
          <p:cNvSpPr>
            <a:spLocks noChangeAspect="1" noChangeArrowheads="1"/>
          </p:cNvSpPr>
          <p:nvPr/>
        </p:nvSpPr>
        <p:spPr bwMode="auto">
          <a:xfrm>
            <a:off x="6056494" y="4448366"/>
            <a:ext cx="483122" cy="268401"/>
          </a:xfrm>
          <a:prstGeom prst="triangle">
            <a:avLst>
              <a:gd name="adj" fmla="val 50000"/>
            </a:avLst>
          </a:prstGeom>
          <a:solidFill>
            <a:srgbClr val="CC0000"/>
          </a:solidFill>
          <a:ln w="15875">
            <a:solidFill>
              <a:schemeClr val="bg2"/>
            </a:solidFill>
            <a:miter lim="800000"/>
            <a:headEnd/>
            <a:tailEnd/>
          </a:ln>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endParaRPr lang="en-US" altLang="en-US" sz="1350" dirty="0">
              <a:solidFill>
                <a:prstClr val="black"/>
              </a:solidFill>
            </a:endParaRPr>
          </a:p>
        </p:txBody>
      </p:sp>
      <p:sp>
        <p:nvSpPr>
          <p:cNvPr id="38921" name="AutoShape 10" descr="DOQQ">
            <a:extLst>
              <a:ext uri="{FF2B5EF4-FFF2-40B4-BE49-F238E27FC236}">
                <a16:creationId xmlns:a16="http://schemas.microsoft.com/office/drawing/2014/main" id="{9333961C-B142-184B-A31B-B88C61F19443}"/>
              </a:ext>
            </a:extLst>
          </p:cNvPr>
          <p:cNvSpPr>
            <a:spLocks noChangeAspect="1" noChangeArrowheads="1"/>
          </p:cNvSpPr>
          <p:nvPr/>
        </p:nvSpPr>
        <p:spPr bwMode="auto">
          <a:xfrm>
            <a:off x="2462980" y="2665590"/>
            <a:ext cx="6248359" cy="1996898"/>
          </a:xfrm>
          <a:prstGeom prst="diamond">
            <a:avLst/>
          </a:prstGeom>
          <a:blipFill dpi="0" rotWithShape="0">
            <a:blip r:embed="rId3"/>
            <a:srcRect/>
            <a:stretch>
              <a:fillRect/>
            </a:stretch>
          </a:blipFill>
          <a:ln w="15875">
            <a:solidFill>
              <a:schemeClr val="bg2"/>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endParaRPr lang="en-US" altLang="en-US" sz="1350" dirty="0">
              <a:solidFill>
                <a:prstClr val="black"/>
              </a:solidFill>
            </a:endParaRPr>
          </a:p>
        </p:txBody>
      </p:sp>
      <p:sp>
        <p:nvSpPr>
          <p:cNvPr id="38922" name="AutoShape 11" descr="HILSHD">
            <a:extLst>
              <a:ext uri="{FF2B5EF4-FFF2-40B4-BE49-F238E27FC236}">
                <a16:creationId xmlns:a16="http://schemas.microsoft.com/office/drawing/2014/main" id="{DA48A614-678F-6A40-9469-362D7B30F2A0}"/>
              </a:ext>
            </a:extLst>
          </p:cNvPr>
          <p:cNvSpPr>
            <a:spLocks noChangeAspect="1" noChangeArrowheads="1"/>
          </p:cNvSpPr>
          <p:nvPr/>
        </p:nvSpPr>
        <p:spPr bwMode="auto">
          <a:xfrm>
            <a:off x="2465362" y="2501304"/>
            <a:ext cx="6245975" cy="1986163"/>
          </a:xfrm>
          <a:prstGeom prst="diamond">
            <a:avLst/>
          </a:prstGeom>
          <a:blipFill dpi="0" rotWithShape="0">
            <a:blip r:embed="rId4"/>
            <a:srcRect/>
            <a:stretch>
              <a:fillRect/>
            </a:stretch>
          </a:blipFill>
          <a:ln w="15875">
            <a:solidFill>
              <a:schemeClr val="bg2"/>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endParaRPr lang="en-US" altLang="en-US" sz="1350" dirty="0">
              <a:solidFill>
                <a:prstClr val="black"/>
              </a:solidFill>
            </a:endParaRPr>
          </a:p>
        </p:txBody>
      </p:sp>
      <p:sp>
        <p:nvSpPr>
          <p:cNvPr id="38923" name="AutoShape 12" descr="ADM">
            <a:extLst>
              <a:ext uri="{FF2B5EF4-FFF2-40B4-BE49-F238E27FC236}">
                <a16:creationId xmlns:a16="http://schemas.microsoft.com/office/drawing/2014/main" id="{3384DF6E-6E5E-1D4B-8D9E-C74230BAD3A6}"/>
              </a:ext>
            </a:extLst>
          </p:cNvPr>
          <p:cNvSpPr>
            <a:spLocks noChangeAspect="1" noChangeArrowheads="1"/>
          </p:cNvSpPr>
          <p:nvPr/>
        </p:nvSpPr>
        <p:spPr bwMode="auto">
          <a:xfrm>
            <a:off x="2449883" y="2278657"/>
            <a:ext cx="6253132" cy="1986162"/>
          </a:xfrm>
          <a:prstGeom prst="diamond">
            <a:avLst/>
          </a:prstGeom>
          <a:blipFill dpi="0" rotWithShape="0">
            <a:blip r:embed="rId5"/>
            <a:srcRect/>
            <a:stretch>
              <a:fillRect/>
            </a:stretch>
          </a:blipFill>
          <a:ln w="15875">
            <a:solidFill>
              <a:schemeClr val="bg2"/>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endParaRPr lang="en-US" altLang="en-US" sz="1350" dirty="0">
              <a:solidFill>
                <a:prstClr val="black"/>
              </a:solidFill>
            </a:endParaRPr>
          </a:p>
        </p:txBody>
      </p:sp>
      <p:sp>
        <p:nvSpPr>
          <p:cNvPr id="1164301" name="AutoShape 13" descr="STM">
            <a:extLst>
              <a:ext uri="{FF2B5EF4-FFF2-40B4-BE49-F238E27FC236}">
                <a16:creationId xmlns:a16="http://schemas.microsoft.com/office/drawing/2014/main" id="{E3C6236B-9C93-AD4D-87F3-933D91D6EE64}"/>
              </a:ext>
            </a:extLst>
          </p:cNvPr>
          <p:cNvSpPr>
            <a:spLocks noChangeAspect="1" noChangeArrowheads="1"/>
          </p:cNvSpPr>
          <p:nvPr/>
        </p:nvSpPr>
        <p:spPr bwMode="auto">
          <a:xfrm>
            <a:off x="2451074" y="2109578"/>
            <a:ext cx="6253131" cy="1992127"/>
          </a:xfrm>
          <a:prstGeom prst="diamond">
            <a:avLst/>
          </a:prstGeom>
          <a:solidFill>
            <a:schemeClr val="bg1">
              <a:lumMod val="50000"/>
            </a:schemeClr>
          </a:solidFill>
          <a:ln w="15875">
            <a:solidFill>
              <a:schemeClr val="bg2"/>
            </a:solidFill>
            <a:miter lim="800000"/>
            <a:headEnd/>
            <a:tailEnd/>
          </a:ln>
          <a:effectLst/>
        </p:spPr>
        <p:txBody>
          <a:bodyPr wrap="none" anchor="ctr"/>
          <a:lstStyle/>
          <a:p>
            <a:pPr>
              <a:defRPr/>
            </a:pPr>
            <a:endParaRPr lang="en-US" dirty="0">
              <a:solidFill>
                <a:prstClr val="black"/>
              </a:solidFill>
              <a:latin typeface="Calibri" charset="0"/>
              <a:ea typeface="ＭＳ Ｐゴシック" charset="0"/>
            </a:endParaRPr>
          </a:p>
        </p:txBody>
      </p:sp>
      <p:sp>
        <p:nvSpPr>
          <p:cNvPr id="38925" name="AutoShape 14" descr="STREETS">
            <a:extLst>
              <a:ext uri="{FF2B5EF4-FFF2-40B4-BE49-F238E27FC236}">
                <a16:creationId xmlns:a16="http://schemas.microsoft.com/office/drawing/2014/main" id="{9B664527-3486-6743-9054-4BA3F6DE7077}"/>
              </a:ext>
            </a:extLst>
          </p:cNvPr>
          <p:cNvSpPr>
            <a:spLocks noChangeAspect="1" noChangeArrowheads="1"/>
          </p:cNvSpPr>
          <p:nvPr/>
        </p:nvSpPr>
        <p:spPr bwMode="auto">
          <a:xfrm>
            <a:off x="2449883" y="1995489"/>
            <a:ext cx="6250746" cy="1880346"/>
          </a:xfrm>
          <a:prstGeom prst="diamond">
            <a:avLst/>
          </a:prstGeom>
          <a:blipFill dpi="0" rotWithShape="0">
            <a:blip r:embed="rId6"/>
            <a:srcRect/>
            <a:stretch>
              <a:fillRect/>
            </a:stretch>
          </a:blipFill>
          <a:ln w="15875">
            <a:solidFill>
              <a:schemeClr val="bg2"/>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endParaRPr lang="en-US" altLang="en-US" sz="1350" dirty="0">
              <a:solidFill>
                <a:prstClr val="black"/>
              </a:solidFill>
            </a:endParaRPr>
          </a:p>
        </p:txBody>
      </p:sp>
      <p:sp>
        <p:nvSpPr>
          <p:cNvPr id="38926" name="Line 16">
            <a:extLst>
              <a:ext uri="{FF2B5EF4-FFF2-40B4-BE49-F238E27FC236}">
                <a16:creationId xmlns:a16="http://schemas.microsoft.com/office/drawing/2014/main" id="{A9B31A41-8B51-0841-8CAB-E4189CDE3B59}"/>
              </a:ext>
            </a:extLst>
          </p:cNvPr>
          <p:cNvSpPr>
            <a:spLocks noChangeShapeType="1"/>
          </p:cNvSpPr>
          <p:nvPr/>
        </p:nvSpPr>
        <p:spPr bwMode="auto">
          <a:xfrm flipH="1" flipV="1">
            <a:off x="7245720" y="4119115"/>
            <a:ext cx="140114" cy="86246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dirty="0">
              <a:solidFill>
                <a:prstClr val="black"/>
              </a:solidFill>
              <a:latin typeface="Calibri" charset="0"/>
              <a:ea typeface="ＭＳ Ｐゴシック" charset="0"/>
            </a:endParaRPr>
          </a:p>
        </p:txBody>
      </p:sp>
      <p:sp>
        <p:nvSpPr>
          <p:cNvPr id="38927" name="Line 17">
            <a:extLst>
              <a:ext uri="{FF2B5EF4-FFF2-40B4-BE49-F238E27FC236}">
                <a16:creationId xmlns:a16="http://schemas.microsoft.com/office/drawing/2014/main" id="{F3A6D3D6-5E55-7B45-81EF-91F98482A6EB}"/>
              </a:ext>
            </a:extLst>
          </p:cNvPr>
          <p:cNvSpPr>
            <a:spLocks noChangeShapeType="1"/>
          </p:cNvSpPr>
          <p:nvPr/>
        </p:nvSpPr>
        <p:spPr bwMode="auto">
          <a:xfrm flipV="1">
            <a:off x="7390978" y="3352158"/>
            <a:ext cx="430936" cy="1592509"/>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dirty="0">
              <a:solidFill>
                <a:prstClr val="black"/>
              </a:solidFill>
              <a:latin typeface="Calibri" charset="0"/>
              <a:ea typeface="ＭＳ Ｐゴシック" charset="0"/>
            </a:endParaRPr>
          </a:p>
        </p:txBody>
      </p:sp>
      <p:sp>
        <p:nvSpPr>
          <p:cNvPr id="38928" name="Line 18">
            <a:extLst>
              <a:ext uri="{FF2B5EF4-FFF2-40B4-BE49-F238E27FC236}">
                <a16:creationId xmlns:a16="http://schemas.microsoft.com/office/drawing/2014/main" id="{003389CF-FCA4-0D4C-A933-90ACA26F5C82}"/>
              </a:ext>
            </a:extLst>
          </p:cNvPr>
          <p:cNvSpPr>
            <a:spLocks noChangeShapeType="1"/>
          </p:cNvSpPr>
          <p:nvPr/>
        </p:nvSpPr>
        <p:spPr bwMode="auto">
          <a:xfrm flipV="1">
            <a:off x="7381452" y="3928325"/>
            <a:ext cx="10597" cy="101515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dirty="0">
              <a:solidFill>
                <a:prstClr val="black"/>
              </a:solidFill>
              <a:latin typeface="Calibri" charset="0"/>
              <a:ea typeface="ＭＳ Ｐゴシック" charset="0"/>
            </a:endParaRPr>
          </a:p>
        </p:txBody>
      </p:sp>
      <p:sp>
        <p:nvSpPr>
          <p:cNvPr id="38929" name="Line 19">
            <a:extLst>
              <a:ext uri="{FF2B5EF4-FFF2-40B4-BE49-F238E27FC236}">
                <a16:creationId xmlns:a16="http://schemas.microsoft.com/office/drawing/2014/main" id="{0E2816E4-27E5-7D4A-B9F4-591142769D46}"/>
              </a:ext>
            </a:extLst>
          </p:cNvPr>
          <p:cNvSpPr>
            <a:spLocks noChangeShapeType="1"/>
          </p:cNvSpPr>
          <p:nvPr/>
        </p:nvSpPr>
        <p:spPr bwMode="auto">
          <a:xfrm flipV="1">
            <a:off x="7387405" y="3616931"/>
            <a:ext cx="150710" cy="1352738"/>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dirty="0">
              <a:solidFill>
                <a:prstClr val="black"/>
              </a:solidFill>
              <a:latin typeface="Calibri" charset="0"/>
              <a:ea typeface="ＭＳ Ｐゴシック" charset="0"/>
            </a:endParaRPr>
          </a:p>
        </p:txBody>
      </p:sp>
      <p:sp>
        <p:nvSpPr>
          <p:cNvPr id="38930" name="Line 20">
            <a:extLst>
              <a:ext uri="{FF2B5EF4-FFF2-40B4-BE49-F238E27FC236}">
                <a16:creationId xmlns:a16="http://schemas.microsoft.com/office/drawing/2014/main" id="{E844FB7B-EC6E-9244-95A9-3FFBE5FF4D9F}"/>
              </a:ext>
            </a:extLst>
          </p:cNvPr>
          <p:cNvSpPr>
            <a:spLocks noChangeShapeType="1"/>
          </p:cNvSpPr>
          <p:nvPr/>
        </p:nvSpPr>
        <p:spPr bwMode="auto">
          <a:xfrm flipV="1">
            <a:off x="7377881" y="3055109"/>
            <a:ext cx="667597" cy="1899082"/>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dirty="0">
              <a:solidFill>
                <a:prstClr val="black"/>
              </a:solidFill>
              <a:latin typeface="Calibri" charset="0"/>
              <a:ea typeface="ＭＳ Ｐゴシック" charset="0"/>
            </a:endParaRPr>
          </a:p>
        </p:txBody>
      </p:sp>
      <p:sp>
        <p:nvSpPr>
          <p:cNvPr id="38931" name="Title 26">
            <a:extLst>
              <a:ext uri="{FF2B5EF4-FFF2-40B4-BE49-F238E27FC236}">
                <a16:creationId xmlns:a16="http://schemas.microsoft.com/office/drawing/2014/main" id="{791D56B5-518D-6647-8C4A-B10185DF7691}"/>
              </a:ext>
            </a:extLst>
          </p:cNvPr>
          <p:cNvSpPr>
            <a:spLocks noGrp="1"/>
          </p:cNvSpPr>
          <p:nvPr>
            <p:ph type="title"/>
          </p:nvPr>
        </p:nvSpPr>
        <p:spPr>
          <a:xfrm>
            <a:off x="1320404" y="1165132"/>
            <a:ext cx="7023496" cy="857250"/>
          </a:xfrm>
        </p:spPr>
        <p:txBody>
          <a:bodyPr/>
          <a:lstStyle/>
          <a:p>
            <a:r>
              <a:rPr lang="en-US" altLang="en-US" dirty="0">
                <a:solidFill>
                  <a:srgbClr val="C00000"/>
                </a:solidFill>
              </a:rPr>
              <a:t>N</a:t>
            </a:r>
            <a:r>
              <a:rPr lang="en-US" altLang="en-US" dirty="0"/>
              <a:t>ational </a:t>
            </a:r>
            <a:r>
              <a:rPr lang="en-US" altLang="en-US" dirty="0">
                <a:solidFill>
                  <a:srgbClr val="C00000"/>
                </a:solidFill>
              </a:rPr>
              <a:t>S</a:t>
            </a:r>
            <a:r>
              <a:rPr lang="en-US" altLang="en-US" dirty="0"/>
              <a:t>patial </a:t>
            </a:r>
            <a:r>
              <a:rPr lang="en-US" altLang="en-US" dirty="0">
                <a:solidFill>
                  <a:srgbClr val="C00000"/>
                </a:solidFill>
              </a:rPr>
              <a:t>R</a:t>
            </a:r>
            <a:r>
              <a:rPr lang="en-US" altLang="en-US" dirty="0"/>
              <a:t>eference </a:t>
            </a:r>
            <a:r>
              <a:rPr lang="en-US" altLang="en-US" dirty="0">
                <a:solidFill>
                  <a:srgbClr val="C00000"/>
                </a:solidFill>
              </a:rPr>
              <a:t>S</a:t>
            </a:r>
            <a:r>
              <a:rPr lang="en-US" altLang="en-US" dirty="0"/>
              <a:t>ystem Ties It All Together</a:t>
            </a:r>
          </a:p>
        </p:txBody>
      </p:sp>
      <p:pic>
        <p:nvPicPr>
          <p:cNvPr id="38932" name="Picture 20" descr="Hassler Buttermilk 1833.jpg">
            <a:extLst>
              <a:ext uri="{FF2B5EF4-FFF2-40B4-BE49-F238E27FC236}">
                <a16:creationId xmlns:a16="http://schemas.microsoft.com/office/drawing/2014/main" id="{8A2FB9C9-371D-FD4B-ADAF-F47B9CF5F20E}"/>
              </a:ext>
            </a:extLst>
          </p:cNvPr>
          <p:cNvPicPr>
            <a:picLocks noChangeAspect="1"/>
          </p:cNvPicPr>
          <p:nvPr/>
        </p:nvPicPr>
        <p:blipFill>
          <a:blip r:embed="rId7">
            <a:extLst>
              <a:ext uri="{28A0092B-C50C-407E-A947-70E740481C1C}">
                <a14:useLocalDpi xmlns:a14="http://schemas.microsoft.com/office/drawing/2010/main" val="0"/>
              </a:ext>
            </a:extLst>
          </a:blip>
          <a:srcRect l="25957" t="5737" r="36816" b="41879"/>
          <a:stretch>
            <a:fillRect/>
          </a:stretch>
        </p:blipFill>
        <p:spPr bwMode="auto">
          <a:xfrm>
            <a:off x="2083612" y="4402577"/>
            <a:ext cx="1551060" cy="163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4303" name="Rectangle 15">
            <a:extLst>
              <a:ext uri="{FF2B5EF4-FFF2-40B4-BE49-F238E27FC236}">
                <a16:creationId xmlns:a16="http://schemas.microsoft.com/office/drawing/2014/main" id="{38EC36BC-2817-D24A-9C2B-1ADBA2912D2A}"/>
              </a:ext>
            </a:extLst>
          </p:cNvPr>
          <p:cNvSpPr>
            <a:spLocks noChangeArrowheads="1"/>
          </p:cNvSpPr>
          <p:nvPr/>
        </p:nvSpPr>
        <p:spPr bwMode="auto">
          <a:xfrm>
            <a:off x="354683" y="1777885"/>
            <a:ext cx="2800070" cy="2895915"/>
          </a:xfrm>
          <a:prstGeom prst="rect">
            <a:avLst/>
          </a:prstGeom>
          <a:noFill/>
          <a:ln w="19050">
            <a:noFill/>
            <a:prstDash val="sysDot"/>
            <a:miter lim="800000"/>
            <a:headEnd/>
            <a:tailEnd/>
          </a:ln>
          <a:effectLst/>
        </p:spPr>
        <p:txBody>
          <a:bodyPr/>
          <a:lstStyle/>
          <a:p>
            <a:pPr marL="257175" indent="-257175">
              <a:spcBef>
                <a:spcPct val="20000"/>
              </a:spcBef>
              <a:buFontTx/>
              <a:buChar char="•"/>
              <a:defRPr/>
            </a:pPr>
            <a:r>
              <a:rPr lang="en-US" sz="1400" b="1" dirty="0">
                <a:solidFill>
                  <a:srgbClr val="002060"/>
                </a:solidFill>
                <a:latin typeface="Arial Black" panose="020B0604020202020204" pitchFamily="34" charset="0"/>
                <a:ea typeface="ＭＳ Ｐゴシック" charset="0"/>
                <a:cs typeface="Arial Black" panose="020B0604020202020204" pitchFamily="34" charset="0"/>
              </a:rPr>
              <a:t>LiDAR </a:t>
            </a:r>
          </a:p>
          <a:p>
            <a:pPr marL="257175" indent="-257175">
              <a:spcBef>
                <a:spcPct val="20000"/>
              </a:spcBef>
              <a:buFontTx/>
              <a:buChar char="•"/>
              <a:defRPr/>
            </a:pPr>
            <a:r>
              <a:rPr lang="en-US" sz="1400" b="1" dirty="0">
                <a:solidFill>
                  <a:srgbClr val="002060"/>
                </a:solidFill>
                <a:latin typeface="Arial Black" panose="020B0604020202020204" pitchFamily="34" charset="0"/>
                <a:ea typeface="ＭＳ Ｐゴシック" charset="0"/>
                <a:cs typeface="Arial Black" panose="020B0604020202020204" pitchFamily="34" charset="0"/>
              </a:rPr>
              <a:t>Digital Terrain Model</a:t>
            </a:r>
          </a:p>
          <a:p>
            <a:pPr marL="257175" indent="-257175">
              <a:spcBef>
                <a:spcPct val="20000"/>
              </a:spcBef>
              <a:buFontTx/>
              <a:buChar char="•"/>
              <a:defRPr/>
            </a:pPr>
            <a:r>
              <a:rPr lang="en-US" sz="1400" b="1" dirty="0">
                <a:solidFill>
                  <a:srgbClr val="002060"/>
                </a:solidFill>
                <a:latin typeface="Arial Black" panose="020B0604020202020204" pitchFamily="34" charset="0"/>
                <a:ea typeface="ＭＳ Ｐゴシック" charset="0"/>
                <a:cs typeface="Arial Black" panose="020B0604020202020204" pitchFamily="34" charset="0"/>
              </a:rPr>
              <a:t>Aerial Photography</a:t>
            </a:r>
          </a:p>
          <a:p>
            <a:pPr marL="257175" indent="-257175">
              <a:spcBef>
                <a:spcPct val="20000"/>
              </a:spcBef>
              <a:buFontTx/>
              <a:buChar char="•"/>
              <a:defRPr/>
            </a:pPr>
            <a:r>
              <a:rPr lang="en-US" sz="1400" b="1" dirty="0">
                <a:solidFill>
                  <a:srgbClr val="002060"/>
                </a:solidFill>
                <a:latin typeface="Arial Black" panose="020B0604020202020204" pitchFamily="34" charset="0"/>
                <a:ea typeface="ＭＳ Ｐゴシック" charset="0"/>
                <a:cs typeface="Arial Black" panose="020B0604020202020204" pitchFamily="34" charset="0"/>
              </a:rPr>
              <a:t>Cartography </a:t>
            </a:r>
          </a:p>
          <a:p>
            <a:pPr marL="257175" indent="-257175">
              <a:spcBef>
                <a:spcPct val="20000"/>
              </a:spcBef>
              <a:buFontTx/>
              <a:buChar char="•"/>
              <a:defRPr/>
            </a:pPr>
            <a:r>
              <a:rPr lang="en-US" sz="1400" b="1" dirty="0">
                <a:solidFill>
                  <a:srgbClr val="002060"/>
                </a:solidFill>
                <a:latin typeface="Arial Black" panose="020B0604020202020204" pitchFamily="34" charset="0"/>
                <a:ea typeface="ＭＳ Ｐゴシック" charset="0"/>
                <a:cs typeface="Arial Black" panose="020B0604020202020204" pitchFamily="34" charset="0"/>
              </a:rPr>
              <a:t>Parcels/Surveys</a:t>
            </a:r>
          </a:p>
          <a:p>
            <a:pPr marL="257175" indent="-257175">
              <a:spcBef>
                <a:spcPct val="20000"/>
              </a:spcBef>
              <a:buFontTx/>
              <a:buChar char="•"/>
              <a:defRPr/>
            </a:pPr>
            <a:r>
              <a:rPr lang="en-US" sz="1400" b="1" dirty="0">
                <a:solidFill>
                  <a:srgbClr val="002060"/>
                </a:solidFill>
                <a:latin typeface="Arial Black" panose="020B0604020202020204" pitchFamily="34" charset="0"/>
                <a:ea typeface="ＭＳ Ｐゴシック" charset="0"/>
                <a:cs typeface="Arial Black" panose="020B0604020202020204" pitchFamily="34" charset="0"/>
              </a:rPr>
              <a:t>Engineering</a:t>
            </a:r>
          </a:p>
          <a:p>
            <a:pPr marL="257175" indent="-257175">
              <a:spcBef>
                <a:spcPct val="20000"/>
              </a:spcBef>
              <a:buFontTx/>
              <a:buChar char="•"/>
              <a:defRPr/>
            </a:pPr>
            <a:r>
              <a:rPr lang="en-US" sz="1400" b="1" dirty="0">
                <a:solidFill>
                  <a:srgbClr val="002060"/>
                </a:solidFill>
                <a:latin typeface="Arial Black" panose="020B0604020202020204" pitchFamily="34" charset="0"/>
                <a:ea typeface="ＭＳ Ｐゴシック" charset="0"/>
                <a:cs typeface="Arial Black" panose="020B0604020202020204" pitchFamily="34" charset="0"/>
              </a:rPr>
              <a:t>Laser Scan Model</a:t>
            </a:r>
          </a:p>
          <a:p>
            <a:pPr marL="257175" indent="-257175">
              <a:spcBef>
                <a:spcPct val="20000"/>
              </a:spcBef>
              <a:buFontTx/>
              <a:buChar char="•"/>
              <a:defRPr/>
            </a:pPr>
            <a:r>
              <a:rPr lang="en-US" sz="1400" b="1" dirty="0">
                <a:solidFill>
                  <a:srgbClr val="002060"/>
                </a:solidFill>
                <a:latin typeface="Arial Black" panose="020B0604020202020204" pitchFamily="34" charset="0"/>
                <a:ea typeface="ＭＳ Ｐゴシック" charset="0"/>
                <a:cs typeface="Arial Black" panose="020B0604020202020204" pitchFamily="34" charset="0"/>
              </a:rPr>
              <a:t>Satellite Imagery</a:t>
            </a:r>
          </a:p>
          <a:p>
            <a:pPr marL="257175" indent="-257175">
              <a:spcBef>
                <a:spcPct val="20000"/>
              </a:spcBef>
              <a:buFontTx/>
              <a:buChar char="•"/>
              <a:defRPr/>
            </a:pPr>
            <a:r>
              <a:rPr lang="en-US" sz="1400" b="1" dirty="0">
                <a:solidFill>
                  <a:srgbClr val="002060"/>
                </a:solidFill>
                <a:latin typeface="Arial Black" panose="020B0604020202020204" pitchFamily="34" charset="0"/>
                <a:ea typeface="ＭＳ Ｐゴシック" charset="0"/>
                <a:cs typeface="Arial Black" panose="020B0604020202020204" pitchFamily="34" charset="0"/>
              </a:rPr>
              <a:t>Hydrography </a:t>
            </a:r>
          </a:p>
          <a:p>
            <a:pPr marL="257175" indent="-257175">
              <a:spcBef>
                <a:spcPct val="20000"/>
              </a:spcBef>
              <a:buFontTx/>
              <a:buChar char="•"/>
              <a:defRPr/>
            </a:pPr>
            <a:r>
              <a:rPr lang="en-US" sz="1400" b="1" dirty="0">
                <a:solidFill>
                  <a:srgbClr val="002060"/>
                </a:solidFill>
                <a:latin typeface="Arial Black" panose="020B0604020202020204" pitchFamily="34" charset="0"/>
                <a:ea typeface="ＭＳ Ｐゴシック" charset="0"/>
                <a:cs typeface="Arial Black" panose="020B0604020202020204" pitchFamily="34" charset="0"/>
              </a:rPr>
              <a:t>Natural Resources</a:t>
            </a:r>
          </a:p>
        </p:txBody>
      </p:sp>
      <p:sp>
        <p:nvSpPr>
          <p:cNvPr id="38934" name="TextBox 21">
            <a:extLst>
              <a:ext uri="{FF2B5EF4-FFF2-40B4-BE49-F238E27FC236}">
                <a16:creationId xmlns:a16="http://schemas.microsoft.com/office/drawing/2014/main" id="{54DE0E0D-52B2-CC49-9EFD-2BF0991B3731}"/>
              </a:ext>
            </a:extLst>
          </p:cNvPr>
          <p:cNvSpPr txBox="1">
            <a:spLocks noChangeArrowheads="1"/>
          </p:cNvSpPr>
          <p:nvPr/>
        </p:nvSpPr>
        <p:spPr bwMode="auto">
          <a:xfrm>
            <a:off x="2090071" y="5702622"/>
            <a:ext cx="1526165" cy="30008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None/>
            </a:pPr>
            <a:r>
              <a:rPr lang="en-US" altLang="en-US" sz="1350" dirty="0">
                <a:solidFill>
                  <a:srgbClr val="C00000"/>
                </a:solidFill>
              </a:rPr>
              <a:t>BUTTERMILK 1833</a:t>
            </a:r>
          </a:p>
        </p:txBody>
      </p:sp>
      <p:pic>
        <p:nvPicPr>
          <p:cNvPr id="38935" name="Picture 4" descr="105_0511">
            <a:extLst>
              <a:ext uri="{FF2B5EF4-FFF2-40B4-BE49-F238E27FC236}">
                <a16:creationId xmlns:a16="http://schemas.microsoft.com/office/drawing/2014/main" id="{E94952D5-6746-9E4E-A657-71ED318E7D27}"/>
              </a:ext>
            </a:extLst>
          </p:cNvPr>
          <p:cNvPicPr>
            <a:picLocks noChangeAspect="1" noChangeArrowheads="1"/>
          </p:cNvPicPr>
          <p:nvPr/>
        </p:nvPicPr>
        <p:blipFill>
          <a:blip r:embed="rId8">
            <a:lum bright="-12000" contrast="12000"/>
            <a:extLst>
              <a:ext uri="{28A0092B-C50C-407E-A947-70E740481C1C}">
                <a14:useLocalDpi xmlns:a14="http://schemas.microsoft.com/office/drawing/2010/main" val="0"/>
              </a:ext>
            </a:extLst>
          </a:blip>
          <a:srcRect l="22791" r="24884"/>
          <a:stretch>
            <a:fillRect/>
          </a:stretch>
        </p:blipFill>
        <p:spPr bwMode="auto">
          <a:xfrm>
            <a:off x="7706493" y="4088397"/>
            <a:ext cx="1173956" cy="168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6" name="TextBox 24">
            <a:extLst>
              <a:ext uri="{FF2B5EF4-FFF2-40B4-BE49-F238E27FC236}">
                <a16:creationId xmlns:a16="http://schemas.microsoft.com/office/drawing/2014/main" id="{936B3B95-5B7B-8947-9FA1-29A14F99D46E}"/>
              </a:ext>
            </a:extLst>
          </p:cNvPr>
          <p:cNvSpPr txBox="1">
            <a:spLocks noChangeArrowheads="1"/>
          </p:cNvSpPr>
          <p:nvPr/>
        </p:nvSpPr>
        <p:spPr bwMode="auto">
          <a:xfrm>
            <a:off x="7741021" y="5454534"/>
            <a:ext cx="1100138" cy="30008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None/>
            </a:pPr>
            <a:r>
              <a:rPr lang="en-US" altLang="en-US" sz="1350" dirty="0">
                <a:solidFill>
                  <a:srgbClr val="C00000"/>
                </a:solidFill>
              </a:rPr>
              <a:t>P028 2005</a:t>
            </a:r>
          </a:p>
        </p:txBody>
      </p:sp>
    </p:spTree>
    <p:extLst>
      <p:ext uri="{BB962C8B-B14F-4D97-AF65-F5344CB8AC3E}">
        <p14:creationId xmlns:p14="http://schemas.microsoft.com/office/powerpoint/2010/main" val="302909111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1485900" marR="6773" lvl="2" indent="-342900">
              <a:spcBef>
                <a:spcPts val="133"/>
              </a:spcBef>
              <a:spcAft>
                <a:spcPts val="600"/>
              </a:spcAft>
              <a:buFont typeface="Arial" panose="020B0604020202020204" pitchFamily="34" charset="0"/>
              <a:buChar char="•"/>
            </a:pPr>
            <a:endParaRPr lang="en-US" sz="3600" spc="-7" dirty="0">
              <a:latin typeface="Cambria" panose="02040503050406030204" pitchFamily="18" charset="0"/>
              <a:ea typeface="Cambria" panose="02040503050406030204" pitchFamily="18" charset="0"/>
              <a:cs typeface="Calibri"/>
            </a:endParaRPr>
          </a:p>
          <a:p>
            <a:pPr marL="1485900" marR="6773" lvl="2" indent="-342900">
              <a:spcBef>
                <a:spcPts val="133"/>
              </a:spcBef>
              <a:spcAft>
                <a:spcPts val="1200"/>
              </a:spcAft>
              <a:buFont typeface="Arial" panose="020B0604020202020204" pitchFamily="34" charset="0"/>
              <a:buChar char="•"/>
            </a:pPr>
            <a:endParaRPr lang="en-US" sz="3600" spc="-7" dirty="0">
              <a:latin typeface="Cambria" panose="02040503050406030204" pitchFamily="18" charset="0"/>
              <a:ea typeface="Cambria" panose="02040503050406030204" pitchFamily="18" charset="0"/>
              <a:cs typeface="Calibri"/>
            </a:endParaRPr>
          </a:p>
          <a:p>
            <a:pPr marL="1485900" marR="6773" lvl="2" indent="-342900">
              <a:spcBef>
                <a:spcPts val="133"/>
              </a:spcBef>
              <a:spcAft>
                <a:spcPts val="1200"/>
              </a:spcAft>
              <a:buFont typeface="Arial" panose="020B0604020202020204" pitchFamily="34" charset="0"/>
              <a:buChar char="•"/>
            </a:pPr>
            <a:endParaRPr lang="en-US" sz="3600" spc="-7" dirty="0">
              <a:latin typeface="Cambria" panose="02040503050406030204" pitchFamily="18" charset="0"/>
              <a:ea typeface="Cambria" panose="02040503050406030204" pitchFamily="18" charset="0"/>
              <a:cs typeface="Calibri"/>
            </a:endParaRPr>
          </a:p>
          <a:p>
            <a:pPr marL="457200" marR="6773">
              <a:spcBef>
                <a:spcPts val="133"/>
              </a:spcBef>
            </a:pPr>
            <a:r>
              <a:rPr lang="en-US" sz="4000" spc="-7" dirty="0">
                <a:latin typeface="Cambria" panose="02040503050406030204" pitchFamily="18" charset="0"/>
                <a:ea typeface="Cambria" panose="02040503050406030204" pitchFamily="18" charset="0"/>
                <a:cs typeface="Calibri"/>
              </a:rPr>
              <a:t>Everything Else</a:t>
            </a:r>
          </a:p>
          <a:p>
            <a:pPr marL="1485900" marR="6773" lvl="2" indent="-342900">
              <a:spcBef>
                <a:spcPts val="133"/>
              </a:spcBef>
              <a:buFont typeface="Arial" panose="020B0604020202020204" pitchFamily="34" charset="0"/>
              <a:buChar char="•"/>
            </a:pPr>
            <a:r>
              <a:rPr lang="en-US" sz="3600" spc="-7" dirty="0">
                <a:latin typeface="Cambria" panose="02040503050406030204" pitchFamily="18" charset="0"/>
                <a:ea typeface="Cambria" panose="02040503050406030204" pitchFamily="18" charset="0"/>
                <a:cs typeface="Calibri"/>
              </a:rPr>
              <a:t>residual motions left after rotation</a:t>
            </a:r>
          </a:p>
          <a:p>
            <a:pPr marL="1485900" marR="6773" lvl="2" indent="-342900">
              <a:spcBef>
                <a:spcPts val="133"/>
              </a:spcBef>
              <a:buFont typeface="Arial" panose="020B0604020202020204" pitchFamily="34" charset="0"/>
              <a:buChar char="•"/>
            </a:pPr>
            <a:r>
              <a:rPr lang="en-US" sz="3600" spc="-7" dirty="0">
                <a:latin typeface="Cambria" panose="02040503050406030204" pitchFamily="18" charset="0"/>
                <a:ea typeface="Cambria" panose="02040503050406030204" pitchFamily="18" charset="0"/>
                <a:cs typeface="Calibri"/>
              </a:rPr>
              <a:t>regional linear motions</a:t>
            </a:r>
          </a:p>
          <a:p>
            <a:pPr marL="1485900" marR="6773" lvl="2" indent="-342900">
              <a:spcBef>
                <a:spcPts val="133"/>
              </a:spcBef>
              <a:buFont typeface="Arial" panose="020B0604020202020204" pitchFamily="34" charset="0"/>
              <a:buChar char="•"/>
            </a:pPr>
            <a:r>
              <a:rPr lang="en-US" sz="3600" spc="-7" dirty="0">
                <a:latin typeface="Cambria" panose="02040503050406030204" pitchFamily="18" charset="0"/>
                <a:ea typeface="Cambria" panose="02040503050406030204" pitchFamily="18" charset="0"/>
                <a:cs typeface="Calibri"/>
              </a:rPr>
              <a:t>localized subsidence or uplift</a:t>
            </a:r>
          </a:p>
        </p:txBody>
      </p:sp>
      <p:sp>
        <p:nvSpPr>
          <p:cNvPr id="5" name="object 3"/>
          <p:cNvSpPr txBox="1"/>
          <p:nvPr/>
        </p:nvSpPr>
        <p:spPr>
          <a:xfrm>
            <a:off x="4705350" y="5783769"/>
            <a:ext cx="5181600" cy="876300"/>
          </a:xfrm>
          <a:prstGeom prst="rect">
            <a:avLst/>
          </a:prstGeom>
        </p:spPr>
        <p:txBody>
          <a:bodyPr vert="horz" wrap="square" lIns="0" tIns="16933" rIns="0" bIns="0" rtlCol="0">
            <a:noAutofit/>
          </a:bodyPr>
          <a:lstStyle/>
          <a:p>
            <a:pPr marR="6773">
              <a:spcBef>
                <a:spcPts val="133"/>
              </a:spcBef>
            </a:pPr>
            <a:r>
              <a:rPr lang="en-US" sz="3600" i="1" spc="-7" dirty="0">
                <a:solidFill>
                  <a:srgbClr val="FF0000"/>
                </a:solidFill>
                <a:latin typeface="Cambria" panose="02040503050406030204" pitchFamily="18" charset="0"/>
                <a:ea typeface="Cambria" panose="02040503050406030204" pitchFamily="18" charset="0"/>
                <a:cs typeface="Calibri"/>
              </a:rPr>
              <a:t>complex</a:t>
            </a:r>
            <a:endParaRPr lang="en-US" sz="3200" i="1" spc="-7" dirty="0">
              <a:solidFill>
                <a:srgbClr val="FF0000"/>
              </a:solidFill>
              <a:latin typeface="Cambria" panose="02040503050406030204" pitchFamily="18" charset="0"/>
              <a:ea typeface="Cambria" panose="02040503050406030204" pitchFamily="18" charset="0"/>
              <a:cs typeface="Calibri"/>
            </a:endParaRPr>
          </a:p>
        </p:txBody>
      </p:sp>
      <p:sp>
        <p:nvSpPr>
          <p:cNvPr id="7" name="TextBox 6"/>
          <p:cNvSpPr txBox="1"/>
          <p:nvPr/>
        </p:nvSpPr>
        <p:spPr>
          <a:xfrm>
            <a:off x="6680146" y="1845578"/>
            <a:ext cx="2311454" cy="1792109"/>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Still </a:t>
            </a:r>
            <a:r>
              <a:rPr lang="en-US" sz="4000" i="1" spc="-20" dirty="0" err="1">
                <a:solidFill>
                  <a:srgbClr val="424242"/>
                </a:solidFill>
                <a:uFill>
                  <a:solidFill>
                    <a:srgbClr val="000000"/>
                  </a:solidFill>
                </a:uFill>
                <a:latin typeface="Cambria" panose="02040503050406030204" pitchFamily="18" charset="0"/>
                <a:ea typeface="Cambria" panose="02040503050406030204" pitchFamily="18" charset="0"/>
                <a:cs typeface="Calibri"/>
              </a:rPr>
              <a:t>SomeDrift</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t>
            </a:r>
          </a:p>
        </p:txBody>
      </p:sp>
    </p:spTree>
    <p:extLst>
      <p:ext uri="{BB962C8B-B14F-4D97-AF65-F5344CB8AC3E}">
        <p14:creationId xmlns:p14="http://schemas.microsoft.com/office/powerpoint/2010/main" val="352792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3279530"/>
          </a:xfrm>
          <a:prstGeom prst="rect">
            <a:avLst/>
          </a:prstGeom>
        </p:spPr>
        <p:txBody>
          <a:bodyPr vert="horz" wrap="square" lIns="0" tIns="16933" rIns="0" bIns="0" rtlCol="0">
            <a:spAutoFit/>
          </a:bodyPr>
          <a:lstStyle/>
          <a:p>
            <a:pPr marL="16933" algn="ctr">
              <a:spcBef>
                <a:spcPts val="0"/>
              </a:spcBef>
              <a:buSzPct val="159375"/>
              <a:tabLst>
                <a:tab pos="397077" algn="l"/>
                <a:tab pos="397923" algn="l"/>
              </a:tabLst>
            </a:pPr>
            <a:r>
              <a:rPr lang="en-US" sz="5400" b="1" dirty="0">
                <a:uFill>
                  <a:solidFill>
                    <a:srgbClr val="1F497D"/>
                  </a:solidFill>
                </a:uFill>
                <a:latin typeface="Cambria" panose="02040503050406030204" pitchFamily="18" charset="0"/>
                <a:cs typeface="Arial"/>
              </a:rPr>
              <a:t>Intra-Frame Velocity Model o</a:t>
            </a:r>
            <a:r>
              <a:rPr sz="5400" b="1" spc="-7" dirty="0">
                <a:uFill>
                  <a:solidFill>
                    <a:srgbClr val="1F497D"/>
                  </a:solidFill>
                </a:uFill>
                <a:latin typeface="Cambria" panose="02040503050406030204" pitchFamily="18" charset="0"/>
                <a:cs typeface="Arial"/>
              </a:rPr>
              <a:t>f</a:t>
            </a:r>
            <a:r>
              <a:rPr sz="5400" b="1" spc="-33" dirty="0">
                <a:uFill>
                  <a:solidFill>
                    <a:srgbClr val="1F497D"/>
                  </a:solidFill>
                </a:uFill>
                <a:latin typeface="Cambria" panose="02040503050406030204" pitchFamily="18" charset="0"/>
                <a:cs typeface="Arial"/>
              </a:rPr>
              <a:t> </a:t>
            </a:r>
            <a:r>
              <a:rPr sz="5400" b="1" spc="-7" dirty="0">
                <a:uFill>
                  <a:solidFill>
                    <a:srgbClr val="1F497D"/>
                  </a:solidFill>
                </a:uFill>
                <a:latin typeface="Cambria" panose="02040503050406030204" pitchFamily="18" charset="0"/>
                <a:cs typeface="Arial"/>
              </a:rPr>
              <a:t>2022</a:t>
            </a:r>
            <a:r>
              <a:rPr lang="en-US" sz="5400" b="1" spc="-7" dirty="0">
                <a:uFill>
                  <a:solidFill>
                    <a:srgbClr val="1F497D"/>
                  </a:solidFill>
                </a:uFill>
                <a:latin typeface="Cambria" panose="02040503050406030204" pitchFamily="18" charset="0"/>
                <a:cs typeface="Arial"/>
              </a:rPr>
              <a:t> </a:t>
            </a:r>
          </a:p>
          <a:p>
            <a:pPr marL="16933" algn="ctr">
              <a:spcBef>
                <a:spcPts val="0"/>
              </a:spcBef>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r>
              <a:rPr lang="en-US" sz="6000" b="1" spc="-20" dirty="0">
                <a:solidFill>
                  <a:srgbClr val="C00000"/>
                </a:solidFill>
                <a:uFill>
                  <a:solidFill>
                    <a:srgbClr val="C00000"/>
                  </a:solidFill>
                </a:uFill>
                <a:latin typeface="Cambria" panose="02040503050406030204" pitchFamily="18" charset="0"/>
                <a:cs typeface="Arial Black"/>
              </a:rPr>
              <a:t>IFVM</a:t>
            </a:r>
            <a:r>
              <a:rPr sz="6000" b="1" spc="-20" dirty="0">
                <a:solidFill>
                  <a:srgbClr val="C00000"/>
                </a:solidFill>
                <a:uFill>
                  <a:solidFill>
                    <a:srgbClr val="C00000"/>
                  </a:solidFill>
                </a:uFill>
                <a:latin typeface="Cambria" panose="02040503050406030204" pitchFamily="18" charset="0"/>
                <a:cs typeface="Arial Black"/>
              </a:rPr>
              <a:t>2022</a:t>
            </a:r>
            <a:endParaRPr lang="en-US" sz="6000" b="1" spc="-20" dirty="0">
              <a:solidFill>
                <a:srgbClr val="C00000"/>
              </a:solidFill>
              <a:uFill>
                <a:solidFill>
                  <a:srgbClr val="C00000"/>
                </a:solidFill>
              </a:uFill>
              <a:latin typeface="Cambria" panose="02040503050406030204" pitchFamily="18" charset="0"/>
              <a:cs typeface="Arial Black"/>
            </a:endParaRPr>
          </a:p>
        </p:txBody>
      </p:sp>
    </p:spTree>
    <p:extLst>
      <p:ext uri="{BB962C8B-B14F-4D97-AF65-F5344CB8AC3E}">
        <p14:creationId xmlns:p14="http://schemas.microsoft.com/office/powerpoint/2010/main" val="12044865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object 81"/>
          <p:cNvSpPr txBox="1"/>
          <p:nvPr/>
        </p:nvSpPr>
        <p:spPr>
          <a:xfrm>
            <a:off x="285121" y="1336438"/>
            <a:ext cx="7161907" cy="443711"/>
          </a:xfrm>
          <a:prstGeom prst="rect">
            <a:avLst/>
          </a:prstGeom>
        </p:spPr>
        <p:txBody>
          <a:bodyPr vert="horz" wrap="square" lIns="0" tIns="12700" rIns="0" bIns="0" rtlCol="0">
            <a:spAutoFit/>
          </a:bodyPr>
          <a:lstStyle/>
          <a:p>
            <a:pPr marL="12700" algn="ctr">
              <a:spcBef>
                <a:spcPts val="100"/>
              </a:spcBef>
            </a:pPr>
            <a:r>
              <a:rPr sz="2800" spc="-5" dirty="0">
                <a:latin typeface="Calibri"/>
                <a:cs typeface="Calibri"/>
              </a:rPr>
              <a:t>Longitude </a:t>
            </a:r>
            <a:r>
              <a:rPr sz="2800" spc="-10" dirty="0">
                <a:latin typeface="Calibri"/>
                <a:cs typeface="Calibri"/>
              </a:rPr>
              <a:t>(Easting) History </a:t>
            </a:r>
            <a:r>
              <a:rPr sz="2800" spc="-5" dirty="0">
                <a:latin typeface="Calibri"/>
                <a:cs typeface="Calibri"/>
              </a:rPr>
              <a:t>of</a:t>
            </a:r>
            <a:r>
              <a:rPr sz="2800" spc="-30" dirty="0">
                <a:latin typeface="Calibri"/>
                <a:cs typeface="Calibri"/>
              </a:rPr>
              <a:t> </a:t>
            </a:r>
            <a:r>
              <a:rPr sz="2800" spc="-5" dirty="0">
                <a:latin typeface="Calibri"/>
                <a:cs typeface="Calibri"/>
              </a:rPr>
              <a:t>DI4044</a:t>
            </a:r>
            <a:endParaRPr sz="2800" dirty="0">
              <a:latin typeface="Calibri"/>
              <a:cs typeface="Calibri"/>
            </a:endParaRPr>
          </a:p>
        </p:txBody>
      </p:sp>
      <p:sp>
        <p:nvSpPr>
          <p:cNvPr id="87" name="object 87"/>
          <p:cNvSpPr txBox="1"/>
          <p:nvPr/>
        </p:nvSpPr>
        <p:spPr>
          <a:xfrm>
            <a:off x="6839514" y="5611972"/>
            <a:ext cx="2110584" cy="874598"/>
          </a:xfrm>
          <a:prstGeom prst="rect">
            <a:avLst/>
          </a:prstGeom>
        </p:spPr>
        <p:txBody>
          <a:bodyPr vert="horz" wrap="square" lIns="0" tIns="12700" rIns="0" bIns="0" rtlCol="0">
            <a:spAutoFit/>
          </a:bodyPr>
          <a:lstStyle/>
          <a:p>
            <a:pPr marL="12700" marR="5080">
              <a:spcBef>
                <a:spcPts val="100"/>
              </a:spcBef>
            </a:pPr>
            <a:r>
              <a:rPr lang="en-US" sz="2800" b="1" dirty="0">
                <a:solidFill>
                  <a:srgbClr val="00B0F0"/>
                </a:solidFill>
                <a:latin typeface="Calibri"/>
                <a:cs typeface="Calibri"/>
              </a:rPr>
              <a:t>BLUE IS ITRF COORDINATE</a:t>
            </a:r>
            <a:endParaRPr sz="2800" dirty="0">
              <a:solidFill>
                <a:srgbClr val="00B0F0"/>
              </a:solidFill>
              <a:latin typeface="Calibri"/>
              <a:cs typeface="Calibri"/>
            </a:endParaRPr>
          </a:p>
        </p:txBody>
      </p:sp>
      <p:sp>
        <p:nvSpPr>
          <p:cNvPr id="90" name="object 90"/>
          <p:cNvSpPr txBox="1"/>
          <p:nvPr/>
        </p:nvSpPr>
        <p:spPr>
          <a:xfrm>
            <a:off x="6902321" y="2009814"/>
            <a:ext cx="2110586" cy="1318310"/>
          </a:xfrm>
          <a:prstGeom prst="rect">
            <a:avLst/>
          </a:prstGeom>
        </p:spPr>
        <p:txBody>
          <a:bodyPr vert="horz" wrap="square" lIns="0" tIns="12700" rIns="0" bIns="0" rtlCol="0">
            <a:spAutoFit/>
          </a:bodyPr>
          <a:lstStyle/>
          <a:p>
            <a:pPr marL="12700" marR="133985">
              <a:spcBef>
                <a:spcPts val="100"/>
              </a:spcBef>
            </a:pPr>
            <a:r>
              <a:rPr lang="en-US" sz="2800" b="1" dirty="0">
                <a:solidFill>
                  <a:srgbClr val="FF0000"/>
                </a:solidFill>
                <a:latin typeface="Calibri"/>
                <a:cs typeface="Calibri"/>
              </a:rPr>
              <a:t>RED IS NATRF2022</a:t>
            </a:r>
          </a:p>
          <a:p>
            <a:pPr marL="12700" marR="133985">
              <a:spcBef>
                <a:spcPts val="100"/>
              </a:spcBef>
            </a:pPr>
            <a:r>
              <a:rPr lang="en-US" sz="2800" b="1" dirty="0">
                <a:solidFill>
                  <a:srgbClr val="FF0000"/>
                </a:solidFill>
                <a:latin typeface="Calibri"/>
                <a:cs typeface="Calibri"/>
              </a:rPr>
              <a:t>COORDINATE</a:t>
            </a:r>
            <a:endParaRPr sz="2800" dirty="0">
              <a:solidFill>
                <a:srgbClr val="FF0000"/>
              </a:solidFill>
              <a:latin typeface="Calibri"/>
              <a:cs typeface="Calibri"/>
            </a:endParaRPr>
          </a:p>
        </p:txBody>
      </p:sp>
      <p:sp>
        <p:nvSpPr>
          <p:cNvPr id="3" name="object 3"/>
          <p:cNvSpPr/>
          <p:nvPr/>
        </p:nvSpPr>
        <p:spPr>
          <a:xfrm>
            <a:off x="600595" y="5979877"/>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4" name="object 4"/>
          <p:cNvSpPr/>
          <p:nvPr/>
        </p:nvSpPr>
        <p:spPr>
          <a:xfrm>
            <a:off x="600595" y="5611972"/>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5" name="object 5"/>
          <p:cNvSpPr/>
          <p:nvPr/>
        </p:nvSpPr>
        <p:spPr>
          <a:xfrm>
            <a:off x="600595" y="5244067"/>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6" name="object 6"/>
          <p:cNvSpPr/>
          <p:nvPr/>
        </p:nvSpPr>
        <p:spPr>
          <a:xfrm>
            <a:off x="600595" y="4876163"/>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7" name="object 7"/>
          <p:cNvSpPr/>
          <p:nvPr/>
        </p:nvSpPr>
        <p:spPr>
          <a:xfrm>
            <a:off x="600595" y="4508258"/>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8" name="object 8"/>
          <p:cNvSpPr/>
          <p:nvPr/>
        </p:nvSpPr>
        <p:spPr>
          <a:xfrm>
            <a:off x="600595" y="4140353"/>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9" name="object 9"/>
          <p:cNvSpPr/>
          <p:nvPr/>
        </p:nvSpPr>
        <p:spPr>
          <a:xfrm>
            <a:off x="600595" y="3772448"/>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10" name="object 10"/>
          <p:cNvSpPr/>
          <p:nvPr/>
        </p:nvSpPr>
        <p:spPr>
          <a:xfrm>
            <a:off x="600595" y="3404542"/>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11" name="object 11"/>
          <p:cNvSpPr/>
          <p:nvPr/>
        </p:nvSpPr>
        <p:spPr>
          <a:xfrm>
            <a:off x="600595" y="3036637"/>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12" name="object 12"/>
          <p:cNvSpPr/>
          <p:nvPr/>
        </p:nvSpPr>
        <p:spPr>
          <a:xfrm>
            <a:off x="600595" y="2666955"/>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13" name="object 13"/>
          <p:cNvSpPr/>
          <p:nvPr/>
        </p:nvSpPr>
        <p:spPr>
          <a:xfrm>
            <a:off x="600595" y="2299051"/>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14" name="object 14"/>
          <p:cNvSpPr/>
          <p:nvPr/>
        </p:nvSpPr>
        <p:spPr>
          <a:xfrm>
            <a:off x="600595" y="1931146"/>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15" name="object 15"/>
          <p:cNvSpPr/>
          <p:nvPr/>
        </p:nvSpPr>
        <p:spPr>
          <a:xfrm>
            <a:off x="1471479"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endParaRPr/>
          </a:p>
        </p:txBody>
      </p:sp>
      <p:sp>
        <p:nvSpPr>
          <p:cNvPr id="16" name="object 16"/>
          <p:cNvSpPr/>
          <p:nvPr/>
        </p:nvSpPr>
        <p:spPr>
          <a:xfrm>
            <a:off x="2342367"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endParaRPr/>
          </a:p>
        </p:txBody>
      </p:sp>
      <p:sp>
        <p:nvSpPr>
          <p:cNvPr id="17" name="object 17"/>
          <p:cNvSpPr/>
          <p:nvPr/>
        </p:nvSpPr>
        <p:spPr>
          <a:xfrm>
            <a:off x="3213252"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endParaRPr/>
          </a:p>
        </p:txBody>
      </p:sp>
      <p:sp>
        <p:nvSpPr>
          <p:cNvPr id="18" name="object 18"/>
          <p:cNvSpPr/>
          <p:nvPr/>
        </p:nvSpPr>
        <p:spPr>
          <a:xfrm>
            <a:off x="4084139"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endParaRPr/>
          </a:p>
        </p:txBody>
      </p:sp>
      <p:sp>
        <p:nvSpPr>
          <p:cNvPr id="19" name="object 19"/>
          <p:cNvSpPr/>
          <p:nvPr/>
        </p:nvSpPr>
        <p:spPr>
          <a:xfrm>
            <a:off x="4956801"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endParaRPr/>
          </a:p>
        </p:txBody>
      </p:sp>
      <p:sp>
        <p:nvSpPr>
          <p:cNvPr id="20" name="object 20"/>
          <p:cNvSpPr/>
          <p:nvPr/>
        </p:nvSpPr>
        <p:spPr>
          <a:xfrm>
            <a:off x="5827689"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endParaRPr/>
          </a:p>
        </p:txBody>
      </p:sp>
      <p:sp>
        <p:nvSpPr>
          <p:cNvPr id="21" name="object 21"/>
          <p:cNvSpPr/>
          <p:nvPr/>
        </p:nvSpPr>
        <p:spPr>
          <a:xfrm>
            <a:off x="6698575"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endParaRPr/>
          </a:p>
        </p:txBody>
      </p:sp>
      <p:sp>
        <p:nvSpPr>
          <p:cNvPr id="22" name="object 22"/>
          <p:cNvSpPr/>
          <p:nvPr/>
        </p:nvSpPr>
        <p:spPr>
          <a:xfrm>
            <a:off x="600593" y="1931148"/>
            <a:ext cx="0" cy="4049323"/>
          </a:xfrm>
          <a:custGeom>
            <a:avLst/>
            <a:gdLst/>
            <a:ahLst/>
            <a:cxnLst/>
            <a:rect l="l" t="t" r="r" b="b"/>
            <a:pathLst>
              <a:path h="3472179">
                <a:moveTo>
                  <a:pt x="0" y="3471672"/>
                </a:moveTo>
                <a:lnTo>
                  <a:pt x="0" y="0"/>
                </a:lnTo>
              </a:path>
            </a:pathLst>
          </a:custGeom>
          <a:ln w="9144">
            <a:solidFill>
              <a:srgbClr val="BEBEBE"/>
            </a:solidFill>
          </a:ln>
        </p:spPr>
        <p:txBody>
          <a:bodyPr wrap="square" lIns="0" tIns="0" rIns="0" bIns="0" rtlCol="0"/>
          <a:lstStyle/>
          <a:p>
            <a:endParaRPr/>
          </a:p>
        </p:txBody>
      </p:sp>
      <p:sp>
        <p:nvSpPr>
          <p:cNvPr id="23" name="object 23"/>
          <p:cNvSpPr/>
          <p:nvPr/>
        </p:nvSpPr>
        <p:spPr>
          <a:xfrm>
            <a:off x="600595" y="5979877"/>
            <a:ext cx="6098425" cy="0"/>
          </a:xfrm>
          <a:custGeom>
            <a:avLst/>
            <a:gdLst/>
            <a:ahLst/>
            <a:cxnLst/>
            <a:rect l="l" t="t" r="r" b="b"/>
            <a:pathLst>
              <a:path w="5229225">
                <a:moveTo>
                  <a:pt x="0" y="0"/>
                </a:moveTo>
                <a:lnTo>
                  <a:pt x="5228844" y="0"/>
                </a:lnTo>
              </a:path>
            </a:pathLst>
          </a:custGeom>
          <a:ln w="9144">
            <a:solidFill>
              <a:srgbClr val="BEBEBE"/>
            </a:solidFill>
          </a:ln>
        </p:spPr>
        <p:txBody>
          <a:bodyPr wrap="square" lIns="0" tIns="0" rIns="0" bIns="0" rtlCol="0"/>
          <a:lstStyle/>
          <a:p>
            <a:endParaRPr/>
          </a:p>
        </p:txBody>
      </p:sp>
      <p:sp>
        <p:nvSpPr>
          <p:cNvPr id="24" name="object 24"/>
          <p:cNvSpPr/>
          <p:nvPr/>
        </p:nvSpPr>
        <p:spPr>
          <a:xfrm>
            <a:off x="1482143" y="2583423"/>
            <a:ext cx="0" cy="165883"/>
          </a:xfrm>
          <a:custGeom>
            <a:avLst/>
            <a:gdLst/>
            <a:ahLst/>
            <a:cxnLst/>
            <a:rect l="l" t="t" r="r" b="b"/>
            <a:pathLst>
              <a:path h="142239">
                <a:moveTo>
                  <a:pt x="0" y="0"/>
                </a:moveTo>
                <a:lnTo>
                  <a:pt x="0" y="141731"/>
                </a:lnTo>
              </a:path>
            </a:pathLst>
          </a:custGeom>
          <a:ln w="9144">
            <a:solidFill>
              <a:srgbClr val="585858"/>
            </a:solidFill>
          </a:ln>
        </p:spPr>
        <p:txBody>
          <a:bodyPr wrap="square" lIns="0" tIns="0" rIns="0" bIns="0" rtlCol="0"/>
          <a:lstStyle/>
          <a:p>
            <a:endParaRPr/>
          </a:p>
        </p:txBody>
      </p:sp>
      <p:sp>
        <p:nvSpPr>
          <p:cNvPr id="25" name="object 25"/>
          <p:cNvSpPr/>
          <p:nvPr/>
        </p:nvSpPr>
        <p:spPr>
          <a:xfrm>
            <a:off x="1482143" y="2418132"/>
            <a:ext cx="0" cy="165883"/>
          </a:xfrm>
          <a:custGeom>
            <a:avLst/>
            <a:gdLst/>
            <a:ahLst/>
            <a:cxnLst/>
            <a:rect l="l" t="t" r="r" b="b"/>
            <a:pathLst>
              <a:path h="142239">
                <a:moveTo>
                  <a:pt x="0" y="141732"/>
                </a:moveTo>
                <a:lnTo>
                  <a:pt x="0" y="0"/>
                </a:lnTo>
              </a:path>
            </a:pathLst>
          </a:custGeom>
          <a:ln w="9144">
            <a:solidFill>
              <a:srgbClr val="585858"/>
            </a:solidFill>
          </a:ln>
        </p:spPr>
        <p:txBody>
          <a:bodyPr wrap="square" lIns="0" tIns="0" rIns="0" bIns="0" rtlCol="0"/>
          <a:lstStyle/>
          <a:p>
            <a:endParaRPr/>
          </a:p>
        </p:txBody>
      </p:sp>
      <p:sp>
        <p:nvSpPr>
          <p:cNvPr id="26" name="object 26"/>
          <p:cNvSpPr/>
          <p:nvPr/>
        </p:nvSpPr>
        <p:spPr>
          <a:xfrm>
            <a:off x="1448377" y="2748713"/>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27" name="object 27"/>
          <p:cNvSpPr/>
          <p:nvPr/>
        </p:nvSpPr>
        <p:spPr>
          <a:xfrm>
            <a:off x="1448377" y="2418130"/>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28" name="object 28"/>
          <p:cNvSpPr/>
          <p:nvPr/>
        </p:nvSpPr>
        <p:spPr>
          <a:xfrm>
            <a:off x="3527838" y="3624932"/>
            <a:ext cx="0" cy="55541"/>
          </a:xfrm>
          <a:custGeom>
            <a:avLst/>
            <a:gdLst/>
            <a:ahLst/>
            <a:cxnLst/>
            <a:rect l="l" t="t" r="r" b="b"/>
            <a:pathLst>
              <a:path h="47625">
                <a:moveTo>
                  <a:pt x="0" y="0"/>
                </a:moveTo>
                <a:lnTo>
                  <a:pt x="0" y="47243"/>
                </a:lnTo>
              </a:path>
            </a:pathLst>
          </a:custGeom>
          <a:ln w="9144">
            <a:solidFill>
              <a:srgbClr val="585858"/>
            </a:solidFill>
          </a:ln>
        </p:spPr>
        <p:txBody>
          <a:bodyPr wrap="square" lIns="0" tIns="0" rIns="0" bIns="0" rtlCol="0"/>
          <a:lstStyle/>
          <a:p>
            <a:endParaRPr/>
          </a:p>
        </p:txBody>
      </p:sp>
      <p:sp>
        <p:nvSpPr>
          <p:cNvPr id="29" name="object 29"/>
          <p:cNvSpPr/>
          <p:nvPr/>
        </p:nvSpPr>
        <p:spPr>
          <a:xfrm>
            <a:off x="3527838" y="3568055"/>
            <a:ext cx="0" cy="57022"/>
          </a:xfrm>
          <a:custGeom>
            <a:avLst/>
            <a:gdLst/>
            <a:ahLst/>
            <a:cxnLst/>
            <a:rect l="l" t="t" r="r" b="b"/>
            <a:pathLst>
              <a:path h="48895">
                <a:moveTo>
                  <a:pt x="0" y="48768"/>
                </a:moveTo>
                <a:lnTo>
                  <a:pt x="0" y="0"/>
                </a:lnTo>
              </a:path>
            </a:pathLst>
          </a:custGeom>
          <a:ln w="9144">
            <a:solidFill>
              <a:srgbClr val="585858"/>
            </a:solidFill>
          </a:ln>
        </p:spPr>
        <p:txBody>
          <a:bodyPr wrap="square" lIns="0" tIns="0" rIns="0" bIns="0" rtlCol="0"/>
          <a:lstStyle/>
          <a:p>
            <a:endParaRPr/>
          </a:p>
        </p:txBody>
      </p:sp>
      <p:sp>
        <p:nvSpPr>
          <p:cNvPr id="30" name="object 30"/>
          <p:cNvSpPr/>
          <p:nvPr/>
        </p:nvSpPr>
        <p:spPr>
          <a:xfrm>
            <a:off x="3494071" y="3680026"/>
            <a:ext cx="68129" cy="0"/>
          </a:xfrm>
          <a:custGeom>
            <a:avLst/>
            <a:gdLst/>
            <a:ahLst/>
            <a:cxnLst/>
            <a:rect l="l" t="t" r="r" b="b"/>
            <a:pathLst>
              <a:path w="58420">
                <a:moveTo>
                  <a:pt x="0" y="0"/>
                </a:moveTo>
                <a:lnTo>
                  <a:pt x="57912" y="0"/>
                </a:lnTo>
              </a:path>
            </a:pathLst>
          </a:custGeom>
          <a:ln w="9144">
            <a:solidFill>
              <a:srgbClr val="585858"/>
            </a:solidFill>
          </a:ln>
        </p:spPr>
        <p:txBody>
          <a:bodyPr wrap="square" lIns="0" tIns="0" rIns="0" bIns="0" rtlCol="0"/>
          <a:lstStyle/>
          <a:p>
            <a:endParaRPr/>
          </a:p>
        </p:txBody>
      </p:sp>
      <p:sp>
        <p:nvSpPr>
          <p:cNvPr id="31" name="object 31"/>
          <p:cNvSpPr/>
          <p:nvPr/>
        </p:nvSpPr>
        <p:spPr>
          <a:xfrm>
            <a:off x="3494071" y="3568055"/>
            <a:ext cx="68129" cy="0"/>
          </a:xfrm>
          <a:custGeom>
            <a:avLst/>
            <a:gdLst/>
            <a:ahLst/>
            <a:cxnLst/>
            <a:rect l="l" t="t" r="r" b="b"/>
            <a:pathLst>
              <a:path w="58420">
                <a:moveTo>
                  <a:pt x="0" y="0"/>
                </a:moveTo>
                <a:lnTo>
                  <a:pt x="57912" y="0"/>
                </a:lnTo>
              </a:path>
            </a:pathLst>
          </a:custGeom>
          <a:ln w="9144">
            <a:solidFill>
              <a:srgbClr val="585858"/>
            </a:solidFill>
          </a:ln>
        </p:spPr>
        <p:txBody>
          <a:bodyPr wrap="square" lIns="0" tIns="0" rIns="0" bIns="0" rtlCol="0"/>
          <a:lstStyle/>
          <a:p>
            <a:endParaRPr/>
          </a:p>
        </p:txBody>
      </p:sp>
      <p:sp>
        <p:nvSpPr>
          <p:cNvPr id="32" name="object 32"/>
          <p:cNvSpPr/>
          <p:nvPr/>
        </p:nvSpPr>
        <p:spPr>
          <a:xfrm>
            <a:off x="4183669" y="4243440"/>
            <a:ext cx="0" cy="37767"/>
          </a:xfrm>
          <a:custGeom>
            <a:avLst/>
            <a:gdLst/>
            <a:ahLst/>
            <a:cxnLst/>
            <a:rect l="l" t="t" r="r" b="b"/>
            <a:pathLst>
              <a:path h="32385">
                <a:moveTo>
                  <a:pt x="0" y="0"/>
                </a:moveTo>
                <a:lnTo>
                  <a:pt x="0" y="32004"/>
                </a:lnTo>
              </a:path>
            </a:pathLst>
          </a:custGeom>
          <a:ln w="9144">
            <a:solidFill>
              <a:srgbClr val="585858"/>
            </a:solidFill>
          </a:ln>
        </p:spPr>
        <p:txBody>
          <a:bodyPr wrap="square" lIns="0" tIns="0" rIns="0" bIns="0" rtlCol="0"/>
          <a:lstStyle/>
          <a:p>
            <a:endParaRPr/>
          </a:p>
        </p:txBody>
      </p:sp>
      <p:sp>
        <p:nvSpPr>
          <p:cNvPr id="33" name="object 33"/>
          <p:cNvSpPr/>
          <p:nvPr/>
        </p:nvSpPr>
        <p:spPr>
          <a:xfrm>
            <a:off x="4183669" y="4206116"/>
            <a:ext cx="0" cy="37767"/>
          </a:xfrm>
          <a:custGeom>
            <a:avLst/>
            <a:gdLst/>
            <a:ahLst/>
            <a:cxnLst/>
            <a:rect l="l" t="t" r="r" b="b"/>
            <a:pathLst>
              <a:path h="32385">
                <a:moveTo>
                  <a:pt x="0" y="32003"/>
                </a:moveTo>
                <a:lnTo>
                  <a:pt x="0" y="0"/>
                </a:lnTo>
              </a:path>
            </a:pathLst>
          </a:custGeom>
          <a:ln w="9144">
            <a:solidFill>
              <a:srgbClr val="585858"/>
            </a:solidFill>
          </a:ln>
        </p:spPr>
        <p:txBody>
          <a:bodyPr wrap="square" lIns="0" tIns="0" rIns="0" bIns="0" rtlCol="0"/>
          <a:lstStyle/>
          <a:p>
            <a:endParaRPr/>
          </a:p>
        </p:txBody>
      </p:sp>
      <p:sp>
        <p:nvSpPr>
          <p:cNvPr id="34" name="object 34"/>
          <p:cNvSpPr/>
          <p:nvPr/>
        </p:nvSpPr>
        <p:spPr>
          <a:xfrm>
            <a:off x="4149902" y="4280760"/>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35" name="object 35"/>
          <p:cNvSpPr/>
          <p:nvPr/>
        </p:nvSpPr>
        <p:spPr>
          <a:xfrm>
            <a:off x="4149902" y="4206114"/>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36" name="object 36"/>
          <p:cNvSpPr/>
          <p:nvPr/>
        </p:nvSpPr>
        <p:spPr>
          <a:xfrm>
            <a:off x="6152938" y="5375592"/>
            <a:ext cx="0" cy="128115"/>
          </a:xfrm>
          <a:custGeom>
            <a:avLst/>
            <a:gdLst/>
            <a:ahLst/>
            <a:cxnLst/>
            <a:rect l="l" t="t" r="r" b="b"/>
            <a:pathLst>
              <a:path h="109854">
                <a:moveTo>
                  <a:pt x="0" y="0"/>
                </a:moveTo>
                <a:lnTo>
                  <a:pt x="0" y="109728"/>
                </a:lnTo>
              </a:path>
            </a:pathLst>
          </a:custGeom>
          <a:ln w="9144">
            <a:solidFill>
              <a:srgbClr val="585858"/>
            </a:solidFill>
          </a:ln>
        </p:spPr>
        <p:txBody>
          <a:bodyPr wrap="square" lIns="0" tIns="0" rIns="0" bIns="0" rtlCol="0"/>
          <a:lstStyle/>
          <a:p>
            <a:endParaRPr/>
          </a:p>
        </p:txBody>
      </p:sp>
      <p:sp>
        <p:nvSpPr>
          <p:cNvPr id="37" name="object 37"/>
          <p:cNvSpPr/>
          <p:nvPr/>
        </p:nvSpPr>
        <p:spPr>
          <a:xfrm>
            <a:off x="6152938" y="5245846"/>
            <a:ext cx="0" cy="130337"/>
          </a:xfrm>
          <a:custGeom>
            <a:avLst/>
            <a:gdLst/>
            <a:ahLst/>
            <a:cxnLst/>
            <a:rect l="l" t="t" r="r" b="b"/>
            <a:pathLst>
              <a:path h="111760">
                <a:moveTo>
                  <a:pt x="0" y="111251"/>
                </a:moveTo>
                <a:lnTo>
                  <a:pt x="0" y="0"/>
                </a:lnTo>
              </a:path>
            </a:pathLst>
          </a:custGeom>
          <a:ln w="9144">
            <a:solidFill>
              <a:srgbClr val="585858"/>
            </a:solidFill>
          </a:ln>
        </p:spPr>
        <p:txBody>
          <a:bodyPr wrap="square" lIns="0" tIns="0" rIns="0" bIns="0" rtlCol="0"/>
          <a:lstStyle/>
          <a:p>
            <a:endParaRPr/>
          </a:p>
        </p:txBody>
      </p:sp>
      <p:sp>
        <p:nvSpPr>
          <p:cNvPr id="38" name="object 38"/>
          <p:cNvSpPr/>
          <p:nvPr/>
        </p:nvSpPr>
        <p:spPr>
          <a:xfrm>
            <a:off x="6119171" y="5503555"/>
            <a:ext cx="68129" cy="0"/>
          </a:xfrm>
          <a:custGeom>
            <a:avLst/>
            <a:gdLst/>
            <a:ahLst/>
            <a:cxnLst/>
            <a:rect l="l" t="t" r="r" b="b"/>
            <a:pathLst>
              <a:path w="58420">
                <a:moveTo>
                  <a:pt x="0" y="0"/>
                </a:moveTo>
                <a:lnTo>
                  <a:pt x="57911" y="0"/>
                </a:lnTo>
              </a:path>
            </a:pathLst>
          </a:custGeom>
          <a:ln w="9144">
            <a:solidFill>
              <a:srgbClr val="585858"/>
            </a:solidFill>
          </a:ln>
        </p:spPr>
        <p:txBody>
          <a:bodyPr wrap="square" lIns="0" tIns="0" rIns="0" bIns="0" rtlCol="0"/>
          <a:lstStyle/>
          <a:p>
            <a:endParaRPr/>
          </a:p>
        </p:txBody>
      </p:sp>
      <p:sp>
        <p:nvSpPr>
          <p:cNvPr id="39" name="object 39"/>
          <p:cNvSpPr/>
          <p:nvPr/>
        </p:nvSpPr>
        <p:spPr>
          <a:xfrm>
            <a:off x="6119171" y="5245844"/>
            <a:ext cx="68129" cy="0"/>
          </a:xfrm>
          <a:custGeom>
            <a:avLst/>
            <a:gdLst/>
            <a:ahLst/>
            <a:cxnLst/>
            <a:rect l="l" t="t" r="r" b="b"/>
            <a:pathLst>
              <a:path w="58420">
                <a:moveTo>
                  <a:pt x="0" y="0"/>
                </a:moveTo>
                <a:lnTo>
                  <a:pt x="57911" y="0"/>
                </a:lnTo>
              </a:path>
            </a:pathLst>
          </a:custGeom>
          <a:ln w="9144">
            <a:solidFill>
              <a:srgbClr val="585858"/>
            </a:solidFill>
          </a:ln>
        </p:spPr>
        <p:txBody>
          <a:bodyPr wrap="square" lIns="0" tIns="0" rIns="0" bIns="0" rtlCol="0"/>
          <a:lstStyle/>
          <a:p>
            <a:endParaRPr/>
          </a:p>
        </p:txBody>
      </p:sp>
      <p:sp>
        <p:nvSpPr>
          <p:cNvPr id="40" name="object 40"/>
          <p:cNvSpPr/>
          <p:nvPr/>
        </p:nvSpPr>
        <p:spPr>
          <a:xfrm>
            <a:off x="1482143" y="2583423"/>
            <a:ext cx="0" cy="165883"/>
          </a:xfrm>
          <a:custGeom>
            <a:avLst/>
            <a:gdLst/>
            <a:ahLst/>
            <a:cxnLst/>
            <a:rect l="l" t="t" r="r" b="b"/>
            <a:pathLst>
              <a:path h="142239">
                <a:moveTo>
                  <a:pt x="0" y="0"/>
                </a:moveTo>
                <a:lnTo>
                  <a:pt x="0" y="141731"/>
                </a:lnTo>
              </a:path>
            </a:pathLst>
          </a:custGeom>
          <a:ln w="9144">
            <a:solidFill>
              <a:srgbClr val="585858"/>
            </a:solidFill>
          </a:ln>
        </p:spPr>
        <p:txBody>
          <a:bodyPr wrap="square" lIns="0" tIns="0" rIns="0" bIns="0" rtlCol="0"/>
          <a:lstStyle/>
          <a:p>
            <a:endParaRPr/>
          </a:p>
        </p:txBody>
      </p:sp>
      <p:sp>
        <p:nvSpPr>
          <p:cNvPr id="41" name="object 41"/>
          <p:cNvSpPr/>
          <p:nvPr/>
        </p:nvSpPr>
        <p:spPr>
          <a:xfrm>
            <a:off x="1482143" y="2418132"/>
            <a:ext cx="0" cy="165883"/>
          </a:xfrm>
          <a:custGeom>
            <a:avLst/>
            <a:gdLst/>
            <a:ahLst/>
            <a:cxnLst/>
            <a:rect l="l" t="t" r="r" b="b"/>
            <a:pathLst>
              <a:path h="142239">
                <a:moveTo>
                  <a:pt x="0" y="141732"/>
                </a:moveTo>
                <a:lnTo>
                  <a:pt x="0" y="0"/>
                </a:lnTo>
              </a:path>
            </a:pathLst>
          </a:custGeom>
          <a:ln w="9144">
            <a:solidFill>
              <a:srgbClr val="585858"/>
            </a:solidFill>
          </a:ln>
        </p:spPr>
        <p:txBody>
          <a:bodyPr wrap="square" lIns="0" tIns="0" rIns="0" bIns="0" rtlCol="0"/>
          <a:lstStyle/>
          <a:p>
            <a:endParaRPr/>
          </a:p>
        </p:txBody>
      </p:sp>
      <p:sp>
        <p:nvSpPr>
          <p:cNvPr id="42" name="object 42"/>
          <p:cNvSpPr/>
          <p:nvPr/>
        </p:nvSpPr>
        <p:spPr>
          <a:xfrm>
            <a:off x="1448377" y="2748713"/>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43" name="object 43"/>
          <p:cNvSpPr/>
          <p:nvPr/>
        </p:nvSpPr>
        <p:spPr>
          <a:xfrm>
            <a:off x="1448377" y="2418130"/>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44" name="object 44"/>
          <p:cNvSpPr/>
          <p:nvPr/>
        </p:nvSpPr>
        <p:spPr>
          <a:xfrm>
            <a:off x="3527838" y="2535435"/>
            <a:ext cx="0" cy="55541"/>
          </a:xfrm>
          <a:custGeom>
            <a:avLst/>
            <a:gdLst/>
            <a:ahLst/>
            <a:cxnLst/>
            <a:rect l="l" t="t" r="r" b="b"/>
            <a:pathLst>
              <a:path h="47625">
                <a:moveTo>
                  <a:pt x="0" y="0"/>
                </a:moveTo>
                <a:lnTo>
                  <a:pt x="0" y="47243"/>
                </a:lnTo>
              </a:path>
            </a:pathLst>
          </a:custGeom>
          <a:ln w="9144">
            <a:solidFill>
              <a:srgbClr val="585858"/>
            </a:solidFill>
          </a:ln>
        </p:spPr>
        <p:txBody>
          <a:bodyPr wrap="square" lIns="0" tIns="0" rIns="0" bIns="0" rtlCol="0"/>
          <a:lstStyle/>
          <a:p>
            <a:endParaRPr/>
          </a:p>
        </p:txBody>
      </p:sp>
      <p:sp>
        <p:nvSpPr>
          <p:cNvPr id="45" name="object 45"/>
          <p:cNvSpPr/>
          <p:nvPr/>
        </p:nvSpPr>
        <p:spPr>
          <a:xfrm>
            <a:off x="3527838" y="2480339"/>
            <a:ext cx="0" cy="55541"/>
          </a:xfrm>
          <a:custGeom>
            <a:avLst/>
            <a:gdLst/>
            <a:ahLst/>
            <a:cxnLst/>
            <a:rect l="l" t="t" r="r" b="b"/>
            <a:pathLst>
              <a:path h="47625">
                <a:moveTo>
                  <a:pt x="0" y="47244"/>
                </a:moveTo>
                <a:lnTo>
                  <a:pt x="0" y="0"/>
                </a:lnTo>
              </a:path>
            </a:pathLst>
          </a:custGeom>
          <a:ln w="9144">
            <a:solidFill>
              <a:srgbClr val="585858"/>
            </a:solidFill>
          </a:ln>
        </p:spPr>
        <p:txBody>
          <a:bodyPr wrap="square" lIns="0" tIns="0" rIns="0" bIns="0" rtlCol="0"/>
          <a:lstStyle/>
          <a:p>
            <a:endParaRPr/>
          </a:p>
        </p:txBody>
      </p:sp>
      <p:sp>
        <p:nvSpPr>
          <p:cNvPr id="46" name="object 46"/>
          <p:cNvSpPr/>
          <p:nvPr/>
        </p:nvSpPr>
        <p:spPr>
          <a:xfrm>
            <a:off x="3494071" y="2590530"/>
            <a:ext cx="68129" cy="0"/>
          </a:xfrm>
          <a:custGeom>
            <a:avLst/>
            <a:gdLst/>
            <a:ahLst/>
            <a:cxnLst/>
            <a:rect l="l" t="t" r="r" b="b"/>
            <a:pathLst>
              <a:path w="58420">
                <a:moveTo>
                  <a:pt x="0" y="0"/>
                </a:moveTo>
                <a:lnTo>
                  <a:pt x="57912" y="0"/>
                </a:lnTo>
              </a:path>
            </a:pathLst>
          </a:custGeom>
          <a:ln w="9144">
            <a:solidFill>
              <a:srgbClr val="585858"/>
            </a:solidFill>
          </a:ln>
        </p:spPr>
        <p:txBody>
          <a:bodyPr wrap="square" lIns="0" tIns="0" rIns="0" bIns="0" rtlCol="0"/>
          <a:lstStyle/>
          <a:p>
            <a:endParaRPr/>
          </a:p>
        </p:txBody>
      </p:sp>
      <p:sp>
        <p:nvSpPr>
          <p:cNvPr id="47" name="object 47"/>
          <p:cNvSpPr/>
          <p:nvPr/>
        </p:nvSpPr>
        <p:spPr>
          <a:xfrm>
            <a:off x="3494071" y="2480337"/>
            <a:ext cx="68129" cy="0"/>
          </a:xfrm>
          <a:custGeom>
            <a:avLst/>
            <a:gdLst/>
            <a:ahLst/>
            <a:cxnLst/>
            <a:rect l="l" t="t" r="r" b="b"/>
            <a:pathLst>
              <a:path w="58420">
                <a:moveTo>
                  <a:pt x="0" y="0"/>
                </a:moveTo>
                <a:lnTo>
                  <a:pt x="57912" y="0"/>
                </a:lnTo>
              </a:path>
            </a:pathLst>
          </a:custGeom>
          <a:ln w="9144">
            <a:solidFill>
              <a:srgbClr val="585858"/>
            </a:solidFill>
          </a:ln>
        </p:spPr>
        <p:txBody>
          <a:bodyPr wrap="square" lIns="0" tIns="0" rIns="0" bIns="0" rtlCol="0"/>
          <a:lstStyle/>
          <a:p>
            <a:endParaRPr/>
          </a:p>
        </p:txBody>
      </p:sp>
      <p:sp>
        <p:nvSpPr>
          <p:cNvPr id="48" name="object 48"/>
          <p:cNvSpPr/>
          <p:nvPr/>
        </p:nvSpPr>
        <p:spPr>
          <a:xfrm>
            <a:off x="4183669" y="2805589"/>
            <a:ext cx="0" cy="37767"/>
          </a:xfrm>
          <a:custGeom>
            <a:avLst/>
            <a:gdLst/>
            <a:ahLst/>
            <a:cxnLst/>
            <a:rect l="l" t="t" r="r" b="b"/>
            <a:pathLst>
              <a:path h="32385">
                <a:moveTo>
                  <a:pt x="0" y="0"/>
                </a:moveTo>
                <a:lnTo>
                  <a:pt x="0" y="32003"/>
                </a:lnTo>
              </a:path>
            </a:pathLst>
          </a:custGeom>
          <a:ln w="9144">
            <a:solidFill>
              <a:srgbClr val="585858"/>
            </a:solidFill>
          </a:ln>
        </p:spPr>
        <p:txBody>
          <a:bodyPr wrap="square" lIns="0" tIns="0" rIns="0" bIns="0" rtlCol="0"/>
          <a:lstStyle/>
          <a:p>
            <a:endParaRPr/>
          </a:p>
        </p:txBody>
      </p:sp>
      <p:sp>
        <p:nvSpPr>
          <p:cNvPr id="49" name="object 49"/>
          <p:cNvSpPr/>
          <p:nvPr/>
        </p:nvSpPr>
        <p:spPr>
          <a:xfrm>
            <a:off x="4183669" y="2768264"/>
            <a:ext cx="0" cy="37767"/>
          </a:xfrm>
          <a:custGeom>
            <a:avLst/>
            <a:gdLst/>
            <a:ahLst/>
            <a:cxnLst/>
            <a:rect l="l" t="t" r="r" b="b"/>
            <a:pathLst>
              <a:path h="32385">
                <a:moveTo>
                  <a:pt x="0" y="32004"/>
                </a:moveTo>
                <a:lnTo>
                  <a:pt x="0" y="0"/>
                </a:lnTo>
              </a:path>
            </a:pathLst>
          </a:custGeom>
          <a:ln w="9144">
            <a:solidFill>
              <a:srgbClr val="585858"/>
            </a:solidFill>
          </a:ln>
        </p:spPr>
        <p:txBody>
          <a:bodyPr wrap="square" lIns="0" tIns="0" rIns="0" bIns="0" rtlCol="0"/>
          <a:lstStyle/>
          <a:p>
            <a:endParaRPr/>
          </a:p>
        </p:txBody>
      </p:sp>
      <p:sp>
        <p:nvSpPr>
          <p:cNvPr id="50" name="object 50"/>
          <p:cNvSpPr/>
          <p:nvPr/>
        </p:nvSpPr>
        <p:spPr>
          <a:xfrm>
            <a:off x="4149902" y="2842910"/>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51" name="object 51"/>
          <p:cNvSpPr/>
          <p:nvPr/>
        </p:nvSpPr>
        <p:spPr>
          <a:xfrm>
            <a:off x="4149902" y="2768262"/>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52" name="object 52"/>
          <p:cNvSpPr/>
          <p:nvPr/>
        </p:nvSpPr>
        <p:spPr>
          <a:xfrm>
            <a:off x="6152938" y="2889122"/>
            <a:ext cx="0" cy="128115"/>
          </a:xfrm>
          <a:custGeom>
            <a:avLst/>
            <a:gdLst/>
            <a:ahLst/>
            <a:cxnLst/>
            <a:rect l="l" t="t" r="r" b="b"/>
            <a:pathLst>
              <a:path h="109854">
                <a:moveTo>
                  <a:pt x="0" y="0"/>
                </a:moveTo>
                <a:lnTo>
                  <a:pt x="0" y="109727"/>
                </a:lnTo>
              </a:path>
            </a:pathLst>
          </a:custGeom>
          <a:ln w="9144">
            <a:solidFill>
              <a:srgbClr val="585858"/>
            </a:solidFill>
          </a:ln>
        </p:spPr>
        <p:txBody>
          <a:bodyPr wrap="square" lIns="0" tIns="0" rIns="0" bIns="0" rtlCol="0"/>
          <a:lstStyle/>
          <a:p>
            <a:endParaRPr/>
          </a:p>
        </p:txBody>
      </p:sp>
      <p:sp>
        <p:nvSpPr>
          <p:cNvPr id="53" name="object 53"/>
          <p:cNvSpPr/>
          <p:nvPr/>
        </p:nvSpPr>
        <p:spPr>
          <a:xfrm>
            <a:off x="6152938" y="2759378"/>
            <a:ext cx="0" cy="130337"/>
          </a:xfrm>
          <a:custGeom>
            <a:avLst/>
            <a:gdLst/>
            <a:ahLst/>
            <a:cxnLst/>
            <a:rect l="l" t="t" r="r" b="b"/>
            <a:pathLst>
              <a:path h="111760">
                <a:moveTo>
                  <a:pt x="0" y="111251"/>
                </a:moveTo>
                <a:lnTo>
                  <a:pt x="0" y="0"/>
                </a:lnTo>
              </a:path>
            </a:pathLst>
          </a:custGeom>
          <a:ln w="9144">
            <a:solidFill>
              <a:srgbClr val="585858"/>
            </a:solidFill>
          </a:ln>
        </p:spPr>
        <p:txBody>
          <a:bodyPr wrap="square" lIns="0" tIns="0" rIns="0" bIns="0" rtlCol="0"/>
          <a:lstStyle/>
          <a:p>
            <a:endParaRPr/>
          </a:p>
        </p:txBody>
      </p:sp>
      <p:sp>
        <p:nvSpPr>
          <p:cNvPr id="54" name="object 54"/>
          <p:cNvSpPr/>
          <p:nvPr/>
        </p:nvSpPr>
        <p:spPr>
          <a:xfrm>
            <a:off x="6119171" y="3017088"/>
            <a:ext cx="68129" cy="0"/>
          </a:xfrm>
          <a:custGeom>
            <a:avLst/>
            <a:gdLst/>
            <a:ahLst/>
            <a:cxnLst/>
            <a:rect l="l" t="t" r="r" b="b"/>
            <a:pathLst>
              <a:path w="58420">
                <a:moveTo>
                  <a:pt x="0" y="0"/>
                </a:moveTo>
                <a:lnTo>
                  <a:pt x="57911" y="0"/>
                </a:lnTo>
              </a:path>
            </a:pathLst>
          </a:custGeom>
          <a:ln w="9144">
            <a:solidFill>
              <a:srgbClr val="585858"/>
            </a:solidFill>
          </a:ln>
        </p:spPr>
        <p:txBody>
          <a:bodyPr wrap="square" lIns="0" tIns="0" rIns="0" bIns="0" rtlCol="0"/>
          <a:lstStyle/>
          <a:p>
            <a:endParaRPr/>
          </a:p>
        </p:txBody>
      </p:sp>
      <p:sp>
        <p:nvSpPr>
          <p:cNvPr id="55" name="object 55"/>
          <p:cNvSpPr/>
          <p:nvPr/>
        </p:nvSpPr>
        <p:spPr>
          <a:xfrm>
            <a:off x="6119171" y="2759376"/>
            <a:ext cx="68129" cy="0"/>
          </a:xfrm>
          <a:custGeom>
            <a:avLst/>
            <a:gdLst/>
            <a:ahLst/>
            <a:cxnLst/>
            <a:rect l="l" t="t" r="r" b="b"/>
            <a:pathLst>
              <a:path w="58420">
                <a:moveTo>
                  <a:pt x="0" y="0"/>
                </a:moveTo>
                <a:lnTo>
                  <a:pt x="57911" y="0"/>
                </a:lnTo>
              </a:path>
            </a:pathLst>
          </a:custGeom>
          <a:ln w="9144">
            <a:solidFill>
              <a:srgbClr val="585858"/>
            </a:solidFill>
          </a:ln>
        </p:spPr>
        <p:txBody>
          <a:bodyPr wrap="square" lIns="0" tIns="0" rIns="0" bIns="0" rtlCol="0"/>
          <a:lstStyle/>
          <a:p>
            <a:endParaRPr/>
          </a:p>
        </p:txBody>
      </p:sp>
      <p:sp>
        <p:nvSpPr>
          <p:cNvPr id="56" name="object 56"/>
          <p:cNvSpPr/>
          <p:nvPr/>
        </p:nvSpPr>
        <p:spPr>
          <a:xfrm>
            <a:off x="1481258" y="2584309"/>
            <a:ext cx="4672867" cy="2790390"/>
          </a:xfrm>
          <a:custGeom>
            <a:avLst/>
            <a:gdLst/>
            <a:ahLst/>
            <a:cxnLst/>
            <a:rect l="l" t="t" r="r" b="b"/>
            <a:pathLst>
              <a:path w="4006850" h="2392679">
                <a:moveTo>
                  <a:pt x="0" y="0"/>
                </a:moveTo>
                <a:lnTo>
                  <a:pt x="1755647" y="891539"/>
                </a:lnTo>
                <a:lnTo>
                  <a:pt x="2316480" y="1423415"/>
                </a:lnTo>
                <a:lnTo>
                  <a:pt x="4006596" y="2392679"/>
                </a:lnTo>
              </a:path>
            </a:pathLst>
          </a:custGeom>
          <a:ln w="50292">
            <a:solidFill>
              <a:srgbClr val="00B0F0"/>
            </a:solidFill>
          </a:ln>
        </p:spPr>
        <p:txBody>
          <a:bodyPr wrap="square" lIns="0" tIns="0" rIns="0" bIns="0" rtlCol="0"/>
          <a:lstStyle/>
          <a:p>
            <a:endParaRPr/>
          </a:p>
        </p:txBody>
      </p:sp>
      <p:sp>
        <p:nvSpPr>
          <p:cNvPr id="57" name="object 57"/>
          <p:cNvSpPr/>
          <p:nvPr/>
        </p:nvSpPr>
        <p:spPr>
          <a:xfrm>
            <a:off x="1439490" y="2541508"/>
            <a:ext cx="85311" cy="85311"/>
          </a:xfrm>
          <a:prstGeom prst="rect">
            <a:avLst/>
          </a:prstGeom>
          <a:blipFill>
            <a:blip r:embed="rId3" cstate="print"/>
            <a:stretch>
              <a:fillRect/>
            </a:stretch>
          </a:blipFill>
        </p:spPr>
        <p:txBody>
          <a:bodyPr wrap="square" lIns="0" tIns="0" rIns="0" bIns="0" rtlCol="0"/>
          <a:lstStyle/>
          <a:p>
            <a:endParaRPr/>
          </a:p>
        </p:txBody>
      </p:sp>
      <p:sp>
        <p:nvSpPr>
          <p:cNvPr id="58" name="object 58"/>
          <p:cNvSpPr/>
          <p:nvPr/>
        </p:nvSpPr>
        <p:spPr>
          <a:xfrm>
            <a:off x="3485183" y="3583018"/>
            <a:ext cx="85310" cy="85311"/>
          </a:xfrm>
          <a:prstGeom prst="rect">
            <a:avLst/>
          </a:prstGeom>
          <a:blipFill>
            <a:blip r:embed="rId4" cstate="print"/>
            <a:stretch>
              <a:fillRect/>
            </a:stretch>
          </a:blipFill>
        </p:spPr>
        <p:txBody>
          <a:bodyPr wrap="square" lIns="0" tIns="0" rIns="0" bIns="0" rtlCol="0"/>
          <a:lstStyle/>
          <a:p>
            <a:endParaRPr/>
          </a:p>
        </p:txBody>
      </p:sp>
      <p:sp>
        <p:nvSpPr>
          <p:cNvPr id="59" name="object 59"/>
          <p:cNvSpPr/>
          <p:nvPr/>
        </p:nvSpPr>
        <p:spPr>
          <a:xfrm>
            <a:off x="4141015" y="4201524"/>
            <a:ext cx="85311" cy="85311"/>
          </a:xfrm>
          <a:prstGeom prst="rect">
            <a:avLst/>
          </a:prstGeom>
          <a:blipFill>
            <a:blip r:embed="rId5" cstate="print"/>
            <a:stretch>
              <a:fillRect/>
            </a:stretch>
          </a:blipFill>
        </p:spPr>
        <p:txBody>
          <a:bodyPr wrap="square" lIns="0" tIns="0" rIns="0" bIns="0" rtlCol="0"/>
          <a:lstStyle/>
          <a:p>
            <a:endParaRPr/>
          </a:p>
        </p:txBody>
      </p:sp>
      <p:sp>
        <p:nvSpPr>
          <p:cNvPr id="60" name="object 60"/>
          <p:cNvSpPr/>
          <p:nvPr/>
        </p:nvSpPr>
        <p:spPr>
          <a:xfrm>
            <a:off x="6110281" y="5333675"/>
            <a:ext cx="85310" cy="85311"/>
          </a:xfrm>
          <a:prstGeom prst="rect">
            <a:avLst/>
          </a:prstGeom>
          <a:blipFill>
            <a:blip r:embed="rId6" cstate="print"/>
            <a:stretch>
              <a:fillRect/>
            </a:stretch>
          </a:blipFill>
        </p:spPr>
        <p:txBody>
          <a:bodyPr wrap="square" lIns="0" tIns="0" rIns="0" bIns="0" rtlCol="0"/>
          <a:lstStyle/>
          <a:p>
            <a:endParaRPr/>
          </a:p>
        </p:txBody>
      </p:sp>
      <p:sp>
        <p:nvSpPr>
          <p:cNvPr id="61" name="object 61"/>
          <p:cNvSpPr/>
          <p:nvPr/>
        </p:nvSpPr>
        <p:spPr>
          <a:xfrm>
            <a:off x="1481258" y="2534547"/>
            <a:ext cx="4672867" cy="353983"/>
          </a:xfrm>
          <a:custGeom>
            <a:avLst/>
            <a:gdLst/>
            <a:ahLst/>
            <a:cxnLst/>
            <a:rect l="l" t="t" r="r" b="b"/>
            <a:pathLst>
              <a:path w="4006850" h="303529">
                <a:moveTo>
                  <a:pt x="0" y="42672"/>
                </a:moveTo>
                <a:lnTo>
                  <a:pt x="1755647" y="0"/>
                </a:lnTo>
                <a:lnTo>
                  <a:pt x="2316480" y="233172"/>
                </a:lnTo>
                <a:lnTo>
                  <a:pt x="4006596" y="303275"/>
                </a:lnTo>
              </a:path>
            </a:pathLst>
          </a:custGeom>
          <a:ln w="50292">
            <a:solidFill>
              <a:srgbClr val="FF0000"/>
            </a:solidFill>
          </a:ln>
        </p:spPr>
        <p:txBody>
          <a:bodyPr wrap="square" lIns="0" tIns="0" rIns="0" bIns="0" rtlCol="0"/>
          <a:lstStyle/>
          <a:p>
            <a:endParaRPr/>
          </a:p>
        </p:txBody>
      </p:sp>
      <p:sp>
        <p:nvSpPr>
          <p:cNvPr id="62" name="object 62"/>
          <p:cNvSpPr/>
          <p:nvPr/>
        </p:nvSpPr>
        <p:spPr>
          <a:xfrm>
            <a:off x="1439490" y="2541508"/>
            <a:ext cx="85311" cy="85311"/>
          </a:xfrm>
          <a:prstGeom prst="rect">
            <a:avLst/>
          </a:prstGeom>
          <a:blipFill>
            <a:blip r:embed="rId7" cstate="print"/>
            <a:stretch>
              <a:fillRect/>
            </a:stretch>
          </a:blipFill>
        </p:spPr>
        <p:txBody>
          <a:bodyPr wrap="square" lIns="0" tIns="0" rIns="0" bIns="0" rtlCol="0"/>
          <a:lstStyle/>
          <a:p>
            <a:endParaRPr/>
          </a:p>
        </p:txBody>
      </p:sp>
      <p:sp>
        <p:nvSpPr>
          <p:cNvPr id="63" name="object 63"/>
          <p:cNvSpPr/>
          <p:nvPr/>
        </p:nvSpPr>
        <p:spPr>
          <a:xfrm>
            <a:off x="3485183" y="2493521"/>
            <a:ext cx="85310" cy="85311"/>
          </a:xfrm>
          <a:prstGeom prst="rect">
            <a:avLst/>
          </a:prstGeom>
          <a:blipFill>
            <a:blip r:embed="rId8" cstate="print"/>
            <a:stretch>
              <a:fillRect/>
            </a:stretch>
          </a:blipFill>
        </p:spPr>
        <p:txBody>
          <a:bodyPr wrap="square" lIns="0" tIns="0" rIns="0" bIns="0" rtlCol="0"/>
          <a:lstStyle/>
          <a:p>
            <a:endParaRPr/>
          </a:p>
        </p:txBody>
      </p:sp>
      <p:sp>
        <p:nvSpPr>
          <p:cNvPr id="64" name="object 64"/>
          <p:cNvSpPr/>
          <p:nvPr/>
        </p:nvSpPr>
        <p:spPr>
          <a:xfrm>
            <a:off x="4141015" y="2763673"/>
            <a:ext cx="85311" cy="85311"/>
          </a:xfrm>
          <a:prstGeom prst="rect">
            <a:avLst/>
          </a:prstGeom>
          <a:blipFill>
            <a:blip r:embed="rId8" cstate="print"/>
            <a:stretch>
              <a:fillRect/>
            </a:stretch>
          </a:blipFill>
        </p:spPr>
        <p:txBody>
          <a:bodyPr wrap="square" lIns="0" tIns="0" rIns="0" bIns="0" rtlCol="0"/>
          <a:lstStyle/>
          <a:p>
            <a:endParaRPr/>
          </a:p>
        </p:txBody>
      </p:sp>
      <p:sp>
        <p:nvSpPr>
          <p:cNvPr id="65" name="object 65"/>
          <p:cNvSpPr/>
          <p:nvPr/>
        </p:nvSpPr>
        <p:spPr>
          <a:xfrm>
            <a:off x="6110281" y="2847208"/>
            <a:ext cx="85310" cy="85311"/>
          </a:xfrm>
          <a:prstGeom prst="rect">
            <a:avLst/>
          </a:prstGeom>
          <a:blipFill>
            <a:blip r:embed="rId7" cstate="print"/>
            <a:stretch>
              <a:fillRect/>
            </a:stretch>
          </a:blipFill>
        </p:spPr>
        <p:txBody>
          <a:bodyPr wrap="square" lIns="0" tIns="0" rIns="0" bIns="0" rtlCol="0"/>
          <a:lstStyle/>
          <a:p>
            <a:endParaRPr/>
          </a:p>
        </p:txBody>
      </p:sp>
      <p:sp>
        <p:nvSpPr>
          <p:cNvPr id="66" name="object 66"/>
          <p:cNvSpPr/>
          <p:nvPr/>
        </p:nvSpPr>
        <p:spPr>
          <a:xfrm>
            <a:off x="1481258" y="2534547"/>
            <a:ext cx="4672867" cy="2820753"/>
          </a:xfrm>
          <a:custGeom>
            <a:avLst/>
            <a:gdLst/>
            <a:ahLst/>
            <a:cxnLst/>
            <a:rect l="l" t="t" r="r" b="b"/>
            <a:pathLst>
              <a:path w="4006850" h="2418715">
                <a:moveTo>
                  <a:pt x="0" y="0"/>
                </a:moveTo>
                <a:lnTo>
                  <a:pt x="4006596" y="2418588"/>
                </a:lnTo>
              </a:path>
            </a:pathLst>
          </a:custGeom>
          <a:ln w="38100">
            <a:solidFill>
              <a:srgbClr val="4F81BC"/>
            </a:solidFill>
            <a:prstDash val="dot"/>
          </a:ln>
        </p:spPr>
        <p:txBody>
          <a:bodyPr wrap="square" lIns="0" tIns="0" rIns="0" bIns="0" rtlCol="0"/>
          <a:lstStyle/>
          <a:p>
            <a:endParaRPr u="sng" dirty="0"/>
          </a:p>
        </p:txBody>
      </p:sp>
      <p:sp>
        <p:nvSpPr>
          <p:cNvPr id="67" name="object 67"/>
          <p:cNvSpPr/>
          <p:nvPr/>
        </p:nvSpPr>
        <p:spPr>
          <a:xfrm>
            <a:off x="1481258" y="2534545"/>
            <a:ext cx="4672867" cy="334728"/>
          </a:xfrm>
          <a:custGeom>
            <a:avLst/>
            <a:gdLst/>
            <a:ahLst/>
            <a:cxnLst/>
            <a:rect l="l" t="t" r="r" b="b"/>
            <a:pathLst>
              <a:path w="4006850" h="287020">
                <a:moveTo>
                  <a:pt x="0" y="0"/>
                </a:moveTo>
                <a:lnTo>
                  <a:pt x="4006596" y="286512"/>
                </a:lnTo>
              </a:path>
            </a:pathLst>
          </a:custGeom>
          <a:ln w="38100">
            <a:solidFill>
              <a:srgbClr val="C0504D"/>
            </a:solidFill>
            <a:prstDash val="dot"/>
          </a:ln>
        </p:spPr>
        <p:txBody>
          <a:bodyPr wrap="square" lIns="0" tIns="0" rIns="0" bIns="0" rtlCol="0"/>
          <a:lstStyle/>
          <a:p>
            <a:endParaRPr/>
          </a:p>
        </p:txBody>
      </p:sp>
      <p:sp>
        <p:nvSpPr>
          <p:cNvPr id="68" name="object 68"/>
          <p:cNvSpPr txBox="1"/>
          <p:nvPr/>
        </p:nvSpPr>
        <p:spPr>
          <a:xfrm>
            <a:off x="1693055" y="4270987"/>
            <a:ext cx="2788169" cy="320601"/>
          </a:xfrm>
          <a:prstGeom prst="rect">
            <a:avLst/>
          </a:prstGeom>
        </p:spPr>
        <p:txBody>
          <a:bodyPr vert="horz" wrap="square" lIns="0" tIns="12700" rIns="0" bIns="0" rtlCol="0">
            <a:spAutoFit/>
          </a:bodyPr>
          <a:lstStyle/>
          <a:p>
            <a:pPr marL="12700">
              <a:spcBef>
                <a:spcPts val="100"/>
              </a:spcBef>
            </a:pPr>
            <a:r>
              <a:rPr sz="2000" spc="-25" dirty="0">
                <a:solidFill>
                  <a:srgbClr val="585858"/>
                </a:solidFill>
                <a:latin typeface="Calibri"/>
                <a:cs typeface="Calibri"/>
              </a:rPr>
              <a:t>Trend: </a:t>
            </a:r>
            <a:r>
              <a:rPr sz="2000" spc="-5" dirty="0">
                <a:solidFill>
                  <a:srgbClr val="585858"/>
                </a:solidFill>
                <a:latin typeface="Calibri"/>
                <a:cs typeface="Calibri"/>
              </a:rPr>
              <a:t>-14.3 </a:t>
            </a:r>
            <a:r>
              <a:rPr sz="2000" dirty="0">
                <a:solidFill>
                  <a:srgbClr val="585858"/>
                </a:solidFill>
                <a:latin typeface="Calibri"/>
                <a:cs typeface="Calibri"/>
              </a:rPr>
              <a:t>mm /</a:t>
            </a:r>
            <a:r>
              <a:rPr sz="2000" spc="-65" dirty="0">
                <a:solidFill>
                  <a:srgbClr val="585858"/>
                </a:solidFill>
                <a:latin typeface="Calibri"/>
                <a:cs typeface="Calibri"/>
              </a:rPr>
              <a:t> </a:t>
            </a:r>
            <a:r>
              <a:rPr sz="2000" spc="-5" dirty="0">
                <a:solidFill>
                  <a:srgbClr val="585858"/>
                </a:solidFill>
                <a:latin typeface="Calibri"/>
                <a:cs typeface="Calibri"/>
              </a:rPr>
              <a:t>year</a:t>
            </a:r>
            <a:endParaRPr sz="2000" dirty="0">
              <a:latin typeface="Calibri"/>
              <a:cs typeface="Calibri"/>
            </a:endParaRPr>
          </a:p>
        </p:txBody>
      </p:sp>
      <p:sp>
        <p:nvSpPr>
          <p:cNvPr id="69" name="object 69"/>
          <p:cNvSpPr txBox="1"/>
          <p:nvPr/>
        </p:nvSpPr>
        <p:spPr>
          <a:xfrm>
            <a:off x="2201873" y="2005797"/>
            <a:ext cx="3405787" cy="289823"/>
          </a:xfrm>
          <a:prstGeom prst="rect">
            <a:avLst/>
          </a:prstGeom>
        </p:spPr>
        <p:txBody>
          <a:bodyPr vert="horz" wrap="square" lIns="0" tIns="12700" rIns="0" bIns="0" rtlCol="0">
            <a:spAutoFit/>
          </a:bodyPr>
          <a:lstStyle/>
          <a:p>
            <a:pPr marL="12700">
              <a:spcBef>
                <a:spcPts val="100"/>
              </a:spcBef>
            </a:pPr>
            <a:r>
              <a:rPr spc="-25" dirty="0">
                <a:solidFill>
                  <a:srgbClr val="585858"/>
                </a:solidFill>
                <a:latin typeface="Calibri"/>
                <a:cs typeface="Calibri"/>
              </a:rPr>
              <a:t>Trend: </a:t>
            </a:r>
            <a:r>
              <a:rPr dirty="0">
                <a:solidFill>
                  <a:srgbClr val="585858"/>
                </a:solidFill>
                <a:latin typeface="Calibri"/>
                <a:cs typeface="Calibri"/>
              </a:rPr>
              <a:t>-1.7 mm / </a:t>
            </a:r>
            <a:r>
              <a:rPr spc="-10" dirty="0">
                <a:solidFill>
                  <a:srgbClr val="585858"/>
                </a:solidFill>
                <a:latin typeface="Calibri"/>
                <a:cs typeface="Calibri"/>
              </a:rPr>
              <a:t>year</a:t>
            </a:r>
            <a:endParaRPr dirty="0">
              <a:latin typeface="Calibri"/>
              <a:cs typeface="Calibri"/>
            </a:endParaRPr>
          </a:p>
        </p:txBody>
      </p:sp>
      <p:sp>
        <p:nvSpPr>
          <p:cNvPr id="80" name="object 80"/>
          <p:cNvSpPr txBox="1"/>
          <p:nvPr/>
        </p:nvSpPr>
        <p:spPr>
          <a:xfrm>
            <a:off x="285119" y="6140668"/>
            <a:ext cx="6730854" cy="320601"/>
          </a:xfrm>
          <a:prstGeom prst="rect">
            <a:avLst/>
          </a:prstGeom>
        </p:spPr>
        <p:txBody>
          <a:bodyPr vert="horz" wrap="square" lIns="0" tIns="12700" rIns="0" bIns="0" rtlCol="0">
            <a:spAutoFit/>
          </a:bodyPr>
          <a:lstStyle/>
          <a:p>
            <a:pPr marL="12700">
              <a:spcBef>
                <a:spcPts val="100"/>
              </a:spcBef>
              <a:tabLst>
                <a:tab pos="759460" algn="l"/>
                <a:tab pos="1506855" algn="l"/>
                <a:tab pos="2253615" algn="l"/>
                <a:tab pos="3001010" algn="l"/>
                <a:tab pos="3748404" algn="l"/>
                <a:tab pos="4495800" algn="l"/>
                <a:tab pos="5243195" algn="l"/>
              </a:tabLst>
            </a:pPr>
            <a:r>
              <a:rPr sz="2000" spc="-10" dirty="0">
                <a:solidFill>
                  <a:srgbClr val="585858"/>
                </a:solidFill>
                <a:latin typeface="Calibri"/>
                <a:cs typeface="Calibri"/>
              </a:rPr>
              <a:t>2</a:t>
            </a:r>
            <a:r>
              <a:rPr sz="2000" dirty="0">
                <a:solidFill>
                  <a:srgbClr val="585858"/>
                </a:solidFill>
                <a:latin typeface="Calibri"/>
                <a:cs typeface="Calibri"/>
              </a:rPr>
              <a:t>004	</a:t>
            </a:r>
            <a:r>
              <a:rPr sz="2000" spc="-10" dirty="0">
                <a:solidFill>
                  <a:srgbClr val="585858"/>
                </a:solidFill>
                <a:latin typeface="Calibri"/>
                <a:cs typeface="Calibri"/>
              </a:rPr>
              <a:t>2</a:t>
            </a:r>
            <a:r>
              <a:rPr sz="2000" dirty="0">
                <a:solidFill>
                  <a:srgbClr val="585858"/>
                </a:solidFill>
                <a:latin typeface="Calibri"/>
                <a:cs typeface="Calibri"/>
              </a:rPr>
              <a:t>006	</a:t>
            </a:r>
            <a:r>
              <a:rPr sz="2000" spc="-10" dirty="0">
                <a:solidFill>
                  <a:srgbClr val="585858"/>
                </a:solidFill>
                <a:latin typeface="Calibri"/>
                <a:cs typeface="Calibri"/>
              </a:rPr>
              <a:t>2</a:t>
            </a:r>
            <a:r>
              <a:rPr sz="2000" dirty="0">
                <a:solidFill>
                  <a:srgbClr val="585858"/>
                </a:solidFill>
                <a:latin typeface="Calibri"/>
                <a:cs typeface="Calibri"/>
              </a:rPr>
              <a:t>008	</a:t>
            </a:r>
            <a:r>
              <a:rPr sz="2000" spc="-10" dirty="0">
                <a:solidFill>
                  <a:srgbClr val="585858"/>
                </a:solidFill>
                <a:latin typeface="Calibri"/>
                <a:cs typeface="Calibri"/>
              </a:rPr>
              <a:t>2</a:t>
            </a:r>
            <a:r>
              <a:rPr sz="2000" dirty="0">
                <a:solidFill>
                  <a:srgbClr val="585858"/>
                </a:solidFill>
                <a:latin typeface="Calibri"/>
                <a:cs typeface="Calibri"/>
              </a:rPr>
              <a:t>0</a:t>
            </a:r>
            <a:r>
              <a:rPr sz="2000" spc="-10" dirty="0">
                <a:solidFill>
                  <a:srgbClr val="585858"/>
                </a:solidFill>
                <a:latin typeface="Calibri"/>
                <a:cs typeface="Calibri"/>
              </a:rPr>
              <a:t>1</a:t>
            </a:r>
            <a:r>
              <a:rPr sz="2000" dirty="0">
                <a:solidFill>
                  <a:srgbClr val="585858"/>
                </a:solidFill>
                <a:latin typeface="Calibri"/>
                <a:cs typeface="Calibri"/>
              </a:rPr>
              <a:t>0	</a:t>
            </a:r>
            <a:r>
              <a:rPr sz="2000" spc="-10" dirty="0">
                <a:solidFill>
                  <a:srgbClr val="585858"/>
                </a:solidFill>
                <a:latin typeface="Calibri"/>
                <a:cs typeface="Calibri"/>
              </a:rPr>
              <a:t>2</a:t>
            </a:r>
            <a:r>
              <a:rPr sz="2000" dirty="0">
                <a:solidFill>
                  <a:srgbClr val="585858"/>
                </a:solidFill>
                <a:latin typeface="Calibri"/>
                <a:cs typeface="Calibri"/>
              </a:rPr>
              <a:t>012	</a:t>
            </a:r>
            <a:r>
              <a:rPr sz="2000" spc="-10" dirty="0">
                <a:solidFill>
                  <a:srgbClr val="585858"/>
                </a:solidFill>
                <a:latin typeface="Calibri"/>
                <a:cs typeface="Calibri"/>
              </a:rPr>
              <a:t>2</a:t>
            </a:r>
            <a:r>
              <a:rPr sz="2000" dirty="0">
                <a:solidFill>
                  <a:srgbClr val="585858"/>
                </a:solidFill>
                <a:latin typeface="Calibri"/>
                <a:cs typeface="Calibri"/>
              </a:rPr>
              <a:t>014	</a:t>
            </a:r>
            <a:r>
              <a:rPr sz="2000" spc="-10" dirty="0">
                <a:solidFill>
                  <a:srgbClr val="585858"/>
                </a:solidFill>
                <a:latin typeface="Calibri"/>
                <a:cs typeface="Calibri"/>
              </a:rPr>
              <a:t>2</a:t>
            </a:r>
            <a:r>
              <a:rPr sz="2000" dirty="0">
                <a:solidFill>
                  <a:srgbClr val="585858"/>
                </a:solidFill>
                <a:latin typeface="Calibri"/>
                <a:cs typeface="Calibri"/>
              </a:rPr>
              <a:t>016	</a:t>
            </a:r>
            <a:r>
              <a:rPr sz="2000" spc="-10" dirty="0">
                <a:solidFill>
                  <a:srgbClr val="585858"/>
                </a:solidFill>
                <a:latin typeface="Calibri"/>
                <a:cs typeface="Calibri"/>
              </a:rPr>
              <a:t>2</a:t>
            </a:r>
            <a:r>
              <a:rPr sz="2000" dirty="0">
                <a:solidFill>
                  <a:srgbClr val="585858"/>
                </a:solidFill>
                <a:latin typeface="Calibri"/>
                <a:cs typeface="Calibri"/>
              </a:rPr>
              <a:t>018</a:t>
            </a:r>
            <a:endParaRPr sz="2000">
              <a:latin typeface="Calibri"/>
              <a:cs typeface="Calibri"/>
            </a:endParaRPr>
          </a:p>
        </p:txBody>
      </p:sp>
      <p:sp>
        <p:nvSpPr>
          <p:cNvPr id="74" name="TextBox 73"/>
          <p:cNvSpPr txBox="1"/>
          <p:nvPr/>
        </p:nvSpPr>
        <p:spPr>
          <a:xfrm>
            <a:off x="6927256" y="3561179"/>
            <a:ext cx="2311454" cy="1792109"/>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32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Still Some Drift…</a:t>
            </a:r>
          </a:p>
        </p:txBody>
      </p:sp>
      <p:cxnSp>
        <p:nvCxnSpPr>
          <p:cNvPr id="71" name="Straight Arrow Connector 70"/>
          <p:cNvCxnSpPr>
            <a:stCxn id="74" idx="1"/>
          </p:cNvCxnSpPr>
          <p:nvPr/>
        </p:nvCxnSpPr>
        <p:spPr>
          <a:xfrm flipH="1" flipV="1">
            <a:off x="4226326" y="2418130"/>
            <a:ext cx="2700930" cy="2039104"/>
          </a:xfrm>
          <a:prstGeom prst="straightConnector1">
            <a:avLst/>
          </a:prstGeom>
          <a:ln w="34925">
            <a:headEnd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79" name="Title 2"/>
          <p:cNvSpPr txBox="1">
            <a:spLocks/>
          </p:cNvSpPr>
          <p:nvPr/>
        </p:nvSpPr>
        <p:spPr bwMode="auto">
          <a:xfrm>
            <a:off x="-1" y="3524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dirty="0">
                <a:latin typeface="Cambria" panose="02040503050406030204" pitchFamily="18" charset="0"/>
              </a:rPr>
              <a:t>Concept of goal of IFVM</a:t>
            </a:r>
          </a:p>
        </p:txBody>
      </p:sp>
    </p:spTree>
    <p:extLst>
      <p:ext uri="{BB962C8B-B14F-4D97-AF65-F5344CB8AC3E}">
        <p14:creationId xmlns:p14="http://schemas.microsoft.com/office/powerpoint/2010/main" val="358985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down)">
                                      <p:cBhvr>
                                        <p:cTn id="7" dur="500"/>
                                        <p:tgtEl>
                                          <p:spTgt spid="74"/>
                                        </p:tgtEl>
                                      </p:cBhvr>
                                    </p:animEffect>
                                  </p:childTnLst>
                                </p:cTn>
                              </p:par>
                              <p:par>
                                <p:cTn id="8" presetID="22" presetClass="entr" presetSubtype="4" fill="hold"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wipe(down)">
                                      <p:cBhvr>
                                        <p:cTn id="1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80079"/>
            <a:ext cx="9150350" cy="5450406"/>
          </a:xfrm>
          <a:prstGeom prst="rect">
            <a:avLst/>
          </a:prstGeom>
        </p:spPr>
      </p:pic>
      <p:sp>
        <p:nvSpPr>
          <p:cNvPr id="7" name="Title 2"/>
          <p:cNvSpPr txBox="1">
            <a:spLocks/>
          </p:cNvSpPr>
          <p:nvPr/>
        </p:nvSpPr>
        <p:spPr bwMode="auto">
          <a:xfrm>
            <a:off x="-1" y="3524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dirty="0">
                <a:latin typeface="Cambria" panose="02040503050406030204" pitchFamily="18" charset="0"/>
              </a:rPr>
              <a:t>CORS Velocities in NATRF2022</a:t>
            </a:r>
          </a:p>
        </p:txBody>
      </p:sp>
      <p:sp>
        <p:nvSpPr>
          <p:cNvPr id="9" name="TextBox 8"/>
          <p:cNvSpPr txBox="1"/>
          <p:nvPr/>
        </p:nvSpPr>
        <p:spPr bwMode="auto">
          <a:xfrm>
            <a:off x="1146174" y="1653613"/>
            <a:ext cx="6858000" cy="523220"/>
          </a:xfrm>
          <a:prstGeom prst="rect">
            <a:avLst/>
          </a:prstGeom>
          <a:solidFill>
            <a:schemeClr val="accent6">
              <a:lumMod val="40000"/>
              <a:lumOff val="60000"/>
            </a:schemeClr>
          </a:solidFill>
          <a:ln w="9525">
            <a:noFill/>
            <a:miter lim="800000"/>
            <a:headEnd/>
            <a:tailEnd/>
          </a:ln>
        </p:spPr>
        <p:txBody>
          <a:bodyPr wrap="square" rtlCol="0">
            <a:spAutoFit/>
          </a:bodyPr>
          <a:lstStyle/>
          <a:p>
            <a:pPr algn="ctr"/>
            <a:r>
              <a:rPr lang="en-US" sz="2800" dirty="0">
                <a:latin typeface="Cambria" panose="02040503050406030204" pitchFamily="18" charset="0"/>
                <a:ea typeface="Cambria" panose="02040503050406030204" pitchFamily="18" charset="0"/>
              </a:rPr>
              <a:t>Think of this map as </a:t>
            </a:r>
            <a:r>
              <a:rPr lang="en-US" sz="2800" b="1" dirty="0">
                <a:latin typeface="Cambria" panose="02040503050406030204" pitchFamily="18" charset="0"/>
                <a:ea typeface="Cambria" panose="02040503050406030204" pitchFamily="18" charset="0"/>
              </a:rPr>
              <a:t>ITRF2014 + EPP2022</a:t>
            </a:r>
          </a:p>
        </p:txBody>
      </p:sp>
      <p:sp>
        <p:nvSpPr>
          <p:cNvPr id="6" name="TextBox 5"/>
          <p:cNvSpPr txBox="1"/>
          <p:nvPr/>
        </p:nvSpPr>
        <p:spPr>
          <a:xfrm>
            <a:off x="7156396" y="4322078"/>
            <a:ext cx="2311454" cy="1792109"/>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Still </a:t>
            </a:r>
            <a:r>
              <a:rPr lang="en-US" sz="4000" i="1" spc="-20" dirty="0" err="1">
                <a:solidFill>
                  <a:srgbClr val="424242"/>
                </a:solidFill>
                <a:uFill>
                  <a:solidFill>
                    <a:srgbClr val="000000"/>
                  </a:solidFill>
                </a:uFill>
                <a:latin typeface="Cambria" panose="02040503050406030204" pitchFamily="18" charset="0"/>
                <a:ea typeface="Cambria" panose="02040503050406030204" pitchFamily="18" charset="0"/>
                <a:cs typeface="Calibri"/>
              </a:rPr>
              <a:t>SomeDrift</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t>
            </a:r>
          </a:p>
        </p:txBody>
      </p:sp>
      <p:sp>
        <p:nvSpPr>
          <p:cNvPr id="8" name="Oval 7"/>
          <p:cNvSpPr/>
          <p:nvPr/>
        </p:nvSpPr>
        <p:spPr>
          <a:xfrm rot="19395227">
            <a:off x="1872085" y="3638358"/>
            <a:ext cx="829595" cy="2146227"/>
          </a:xfrm>
          <a:prstGeom prst="ellipse">
            <a:avLst/>
          </a:prstGeom>
          <a:noFill/>
          <a:ln w="603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45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2000"/>
                            </p:stCondLst>
                            <p:childTnLst>
                              <p:par>
                                <p:cTn id="9" presetID="42" presetClass="entr" presetSubtype="0" fill="hold" nodeType="afterEffect">
                                  <p:stCondLst>
                                    <p:cond delay="15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anim calcmode="lin" valueType="num">
                                      <p:cBhvr>
                                        <p:cTn id="1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i="1" dirty="0"/>
              <a:t>Still Some Drift…</a:t>
            </a:r>
          </a:p>
        </p:txBody>
      </p:sp>
      <p:sp>
        <p:nvSpPr>
          <p:cNvPr id="3" name="Content Placeholder 2"/>
          <p:cNvSpPr>
            <a:spLocks noGrp="1"/>
          </p:cNvSpPr>
          <p:nvPr>
            <p:ph idx="1"/>
          </p:nvPr>
        </p:nvSpPr>
        <p:spPr>
          <a:xfrm>
            <a:off x="0" y="1409704"/>
            <a:ext cx="8934450" cy="5448296"/>
          </a:xfrm>
        </p:spPr>
        <p:txBody>
          <a:bodyPr/>
          <a:lstStyle/>
          <a:p>
            <a:pPr lvl="1">
              <a:spcAft>
                <a:spcPts val="1200"/>
              </a:spcAft>
            </a:pPr>
            <a:r>
              <a:rPr lang="en-US" sz="3600" b="1" dirty="0">
                <a:latin typeface="Cambria" panose="02040503050406030204" pitchFamily="18" charset="0"/>
                <a:ea typeface="Cambria" panose="02040503050406030204" pitchFamily="18" charset="0"/>
              </a:rPr>
              <a:t>Everything</a:t>
            </a:r>
            <a:r>
              <a:rPr lang="en-US" sz="3600" dirty="0">
                <a:latin typeface="Cambria" panose="02040503050406030204" pitchFamily="18" charset="0"/>
                <a:ea typeface="Cambria" panose="02040503050406030204" pitchFamily="18" charset="0"/>
              </a:rPr>
              <a:t> in the world moves</a:t>
            </a:r>
          </a:p>
          <a:p>
            <a:pPr lvl="1">
              <a:spcAft>
                <a:spcPts val="1200"/>
              </a:spcAft>
            </a:pPr>
            <a:r>
              <a:rPr lang="en-US" sz="3600" dirty="0">
                <a:latin typeface="Cambria" panose="02040503050406030204" pitchFamily="18" charset="0"/>
                <a:ea typeface="Cambria" panose="02040503050406030204" pitchFamily="18" charset="0"/>
              </a:rPr>
              <a:t>Coordinates will be associated with </a:t>
            </a:r>
            <a:r>
              <a:rPr lang="en-US" sz="3600" u="sng" dirty="0">
                <a:latin typeface="Cambria" panose="02040503050406030204" pitchFamily="18" charset="0"/>
                <a:ea typeface="Cambria" panose="02040503050406030204" pitchFamily="18" charset="0"/>
              </a:rPr>
              <a:t>the actual date when the data was collected</a:t>
            </a:r>
            <a:r>
              <a:rPr lang="en-US" sz="3600" dirty="0">
                <a:latin typeface="Cambria" panose="02040503050406030204" pitchFamily="18" charset="0"/>
                <a:ea typeface="Cambria" panose="02040503050406030204" pitchFamily="18" charset="0"/>
              </a:rPr>
              <a:t>!</a:t>
            </a:r>
          </a:p>
          <a:p>
            <a:pPr lvl="1">
              <a:spcAft>
                <a:spcPts val="1200"/>
              </a:spcAft>
            </a:pPr>
            <a:r>
              <a:rPr lang="en-US" sz="3600" dirty="0">
                <a:latin typeface="Cambria" panose="02040503050406030204" pitchFamily="18" charset="0"/>
                <a:ea typeface="Cambria" panose="02040503050406030204" pitchFamily="18" charset="0"/>
              </a:rPr>
              <a:t>Velocities at all marks can be </a:t>
            </a:r>
            <a:r>
              <a:rPr lang="en-US" sz="3600" i="1" dirty="0">
                <a:latin typeface="Cambria" panose="02040503050406030204" pitchFamily="18" charset="0"/>
                <a:ea typeface="Cambria" panose="02040503050406030204" pitchFamily="18" charset="0"/>
              </a:rPr>
              <a:t>estimated</a:t>
            </a:r>
            <a:r>
              <a:rPr lang="en-US" sz="3600" dirty="0">
                <a:latin typeface="Cambria" panose="02040503050406030204" pitchFamily="18" charset="0"/>
                <a:ea typeface="Cambria" panose="02040503050406030204" pitchFamily="18" charset="0"/>
              </a:rPr>
              <a:t> using the IFVM</a:t>
            </a:r>
          </a:p>
          <a:p>
            <a:pPr lvl="1">
              <a:spcAft>
                <a:spcPts val="1200"/>
              </a:spcAft>
            </a:pPr>
            <a:r>
              <a:rPr lang="en-US" sz="3600" dirty="0">
                <a:latin typeface="Cambria" panose="02040503050406030204" pitchFamily="18" charset="0"/>
                <a:ea typeface="Cambria" panose="02040503050406030204" pitchFamily="18" charset="0"/>
              </a:rPr>
              <a:t>IFVM goal is to move collected data thru time to Reference Epochs for coordinate comparisons/analysis</a:t>
            </a:r>
          </a:p>
        </p:txBody>
      </p:sp>
    </p:spTree>
    <p:extLst>
      <p:ext uri="{BB962C8B-B14F-4D97-AF65-F5344CB8AC3E}">
        <p14:creationId xmlns:p14="http://schemas.microsoft.com/office/powerpoint/2010/main" val="40153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38150"/>
            <a:ext cx="9144000" cy="2552700"/>
          </a:xfrm>
        </p:spPr>
        <p:txBody>
          <a:bodyPr/>
          <a:lstStyle/>
          <a:p>
            <a:pPr marL="16933">
              <a:spcBef>
                <a:spcPts val="0"/>
              </a:spcBef>
              <a:buSzPct val="159375"/>
              <a:tabLst>
                <a:tab pos="397077" algn="l"/>
                <a:tab pos="397923" algn="l"/>
              </a:tabLst>
            </a:pPr>
            <a:r>
              <a:rPr lang="en-US" sz="5400" b="1" spc="-20" dirty="0">
                <a:solidFill>
                  <a:srgbClr val="C00000"/>
                </a:solidFill>
                <a:uFill>
                  <a:solidFill>
                    <a:srgbClr val="C00000"/>
                  </a:solidFill>
                </a:uFill>
                <a:latin typeface="Cambria" panose="02040503050406030204" pitchFamily="18" charset="0"/>
                <a:cs typeface="Arial Black"/>
              </a:rPr>
              <a:t>EPP2022</a:t>
            </a:r>
            <a:br>
              <a:rPr lang="en-US" sz="5400" b="1" spc="-20" dirty="0">
                <a:solidFill>
                  <a:srgbClr val="C00000"/>
                </a:solidFill>
                <a:uFill>
                  <a:solidFill>
                    <a:srgbClr val="C00000"/>
                  </a:solidFill>
                </a:uFill>
                <a:latin typeface="Cambria" panose="02040503050406030204" pitchFamily="18" charset="0"/>
                <a:cs typeface="Arial Black"/>
              </a:rPr>
            </a:br>
            <a:r>
              <a:rPr lang="en-US" sz="5400" b="1" spc="-20" dirty="0">
                <a:solidFill>
                  <a:srgbClr val="C00000"/>
                </a:solidFill>
                <a:uFill>
                  <a:solidFill>
                    <a:srgbClr val="C00000"/>
                  </a:solidFill>
                </a:uFill>
                <a:latin typeface="Cambria" panose="02040503050406030204" pitchFamily="18" charset="0"/>
                <a:cs typeface="Arial Black"/>
              </a:rPr>
              <a:t>IFVM2022</a:t>
            </a:r>
          </a:p>
        </p:txBody>
      </p:sp>
      <p:sp>
        <p:nvSpPr>
          <p:cNvPr id="4" name="TextBox 3"/>
          <p:cNvSpPr txBox="1"/>
          <p:nvPr/>
        </p:nvSpPr>
        <p:spPr bwMode="auto">
          <a:xfrm>
            <a:off x="-942975" y="5973491"/>
            <a:ext cx="11010899" cy="553998"/>
          </a:xfrm>
          <a:prstGeom prst="rect">
            <a:avLst/>
          </a:prstGeom>
          <a:noFill/>
          <a:ln w="9525">
            <a:noFill/>
            <a:miter lim="800000"/>
            <a:headEnd/>
            <a:tailEnd/>
          </a:ln>
        </p:spPr>
        <p:txBody>
          <a:bodyPr wrap="square" rtlCol="0">
            <a:spAutoFit/>
          </a:bodyPr>
          <a:lstStyle/>
          <a:p>
            <a:pPr algn="ctr"/>
            <a:r>
              <a:rPr lang="en-US" sz="3000" i="1" spc="-20" dirty="0">
                <a:solidFill>
                  <a:prstClr val="black"/>
                </a:solidFill>
                <a:uFill>
                  <a:solidFill>
                    <a:srgbClr val="000000"/>
                  </a:solidFill>
                </a:uFill>
                <a:latin typeface="Cambria" panose="02040503050406030204" pitchFamily="18" charset="0"/>
                <a:cs typeface="Calibri"/>
              </a:rPr>
              <a:t>They work together to account for the Drift…</a:t>
            </a:r>
            <a:endParaRPr lang="en-US" sz="2400" dirty="0"/>
          </a:p>
        </p:txBody>
      </p:sp>
      <p:sp>
        <p:nvSpPr>
          <p:cNvPr id="5" name="Title 2"/>
          <p:cNvSpPr txBox="1">
            <a:spLocks/>
          </p:cNvSpPr>
          <p:nvPr/>
        </p:nvSpPr>
        <p:spPr bwMode="auto">
          <a:xfrm>
            <a:off x="1" y="3187545"/>
            <a:ext cx="9144000" cy="2327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latin typeface="Cambria" panose="02040503050406030204" pitchFamily="18" charset="0"/>
                <a:ea typeface="Cambria" panose="02040503050406030204" pitchFamily="18" charset="0"/>
              </a:rPr>
              <a:t>Two new tools that will make time dependent geodetic control practical</a:t>
            </a:r>
          </a:p>
        </p:txBody>
      </p:sp>
    </p:spTree>
    <p:extLst>
      <p:ext uri="{BB962C8B-B14F-4D97-AF65-F5344CB8AC3E}">
        <p14:creationId xmlns:p14="http://schemas.microsoft.com/office/powerpoint/2010/main" val="213861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97762"/>
            <a:ext cx="8997695" cy="1101854"/>
          </a:xfrm>
          <a:prstGeom prst="rect">
            <a:avLst/>
          </a:prstGeom>
        </p:spPr>
        <p:txBody>
          <a:bodyPr vert="horz" wrap="square" lIns="0" tIns="16087" rIns="0" bIns="0" numCol="1" rtlCol="0" anchor="ctr" anchorCtr="0" compatLnSpc="1">
            <a:prstTxWarp prst="textNoShape">
              <a:avLst/>
            </a:prstTxWarp>
            <a:noAutofit/>
          </a:bodyPr>
          <a:lstStyle/>
          <a:p>
            <a:pPr marL="16933">
              <a:spcBef>
                <a:spcPts val="127"/>
              </a:spcBef>
            </a:pPr>
            <a:r>
              <a:rPr lang="en-US" spc="-7" dirty="0">
                <a:solidFill>
                  <a:schemeClr val="tx2">
                    <a:lumMod val="75000"/>
                  </a:schemeClr>
                </a:solidFill>
                <a:latin typeface="Cambria" panose="02040503050406030204" pitchFamily="18" charset="0"/>
                <a:cs typeface="Calibri"/>
              </a:rPr>
              <a:t>Majority of audience working in stable regions of North America…</a:t>
            </a:r>
            <a:endParaRPr dirty="0">
              <a:solidFill>
                <a:schemeClr val="tx2">
                  <a:lumMod val="75000"/>
                </a:schemeClr>
              </a:solidFill>
              <a:latin typeface="Cambria" panose="02040503050406030204" pitchFamily="18" charset="0"/>
              <a:cs typeface="Calibri"/>
            </a:endParaRPr>
          </a:p>
        </p:txBody>
      </p:sp>
      <p:sp>
        <p:nvSpPr>
          <p:cNvPr id="4" name="object 4"/>
          <p:cNvSpPr txBox="1"/>
          <p:nvPr/>
        </p:nvSpPr>
        <p:spPr>
          <a:xfrm>
            <a:off x="1" y="2337246"/>
            <a:ext cx="9144000" cy="2725532"/>
          </a:xfrm>
          <a:prstGeom prst="rect">
            <a:avLst/>
          </a:prstGeom>
        </p:spPr>
        <p:txBody>
          <a:bodyPr vert="horz" wrap="square" lIns="0" tIns="16933" rIns="0" bIns="0" rtlCol="0">
            <a:spAutoFit/>
          </a:bodyPr>
          <a:lstStyle/>
          <a:p>
            <a:pPr marL="16933" algn="ctr">
              <a:buSzPct val="159375"/>
              <a:tabLst>
                <a:tab pos="397077" algn="l"/>
                <a:tab pos="397923" algn="l"/>
              </a:tabLst>
            </a:pPr>
            <a:r>
              <a:rPr sz="4400" b="1" dirty="0">
                <a:solidFill>
                  <a:srgbClr val="1F497D"/>
                </a:solidFill>
                <a:uFill>
                  <a:solidFill>
                    <a:srgbClr val="1F497D"/>
                  </a:solidFill>
                </a:uFill>
                <a:latin typeface="Cambria" panose="02040503050406030204" pitchFamily="18" charset="0"/>
                <a:cs typeface="Arial"/>
              </a:rPr>
              <a:t>North </a:t>
            </a:r>
            <a:r>
              <a:rPr sz="4400" b="1" spc="-7" dirty="0">
                <a:solidFill>
                  <a:srgbClr val="1F497D"/>
                </a:solidFill>
                <a:uFill>
                  <a:solidFill>
                    <a:srgbClr val="1F497D"/>
                  </a:solidFill>
                </a:uFill>
                <a:latin typeface="Cambria" panose="02040503050406030204" pitchFamily="18" charset="0"/>
                <a:cs typeface="Arial"/>
              </a:rPr>
              <a:t>American </a:t>
            </a:r>
            <a:r>
              <a:rPr sz="4400" b="1" spc="-20" dirty="0">
                <a:solidFill>
                  <a:srgbClr val="1F497D"/>
                </a:solidFill>
                <a:uFill>
                  <a:solidFill>
                    <a:srgbClr val="1F497D"/>
                  </a:solidFill>
                </a:uFill>
                <a:latin typeface="Cambria" panose="02040503050406030204" pitchFamily="18" charset="0"/>
                <a:cs typeface="Arial"/>
              </a:rPr>
              <a:t>Terrestrial </a:t>
            </a:r>
            <a:r>
              <a:rPr sz="4400" b="1" spc="-7" dirty="0">
                <a:solidFill>
                  <a:srgbClr val="1F497D"/>
                </a:solidFill>
                <a:uFill>
                  <a:solidFill>
                    <a:srgbClr val="1F497D"/>
                  </a:solidFill>
                </a:uFill>
                <a:latin typeface="Cambria" panose="02040503050406030204" pitchFamily="18" charset="0"/>
                <a:cs typeface="Arial"/>
              </a:rPr>
              <a:t>Reference</a:t>
            </a:r>
            <a:r>
              <a:rPr lang="en-US" sz="4400" b="1" spc="-7" dirty="0">
                <a:solidFill>
                  <a:srgbClr val="1F497D"/>
                </a:solidFill>
                <a:uFill>
                  <a:solidFill>
                    <a:srgbClr val="1F497D"/>
                  </a:solidFill>
                </a:uFill>
                <a:latin typeface="Cambria" panose="02040503050406030204" pitchFamily="18" charset="0"/>
                <a:cs typeface="Arial"/>
              </a:rPr>
              <a:t> </a:t>
            </a:r>
            <a:r>
              <a:rPr sz="4400" b="1" spc="-7" dirty="0">
                <a:solidFill>
                  <a:srgbClr val="1F497D"/>
                </a:solidFill>
                <a:uFill>
                  <a:solidFill>
                    <a:srgbClr val="1F497D"/>
                  </a:solidFill>
                </a:uFill>
                <a:latin typeface="Cambria" panose="02040503050406030204" pitchFamily="18" charset="0"/>
                <a:cs typeface="Arial"/>
              </a:rPr>
              <a:t>Frame of</a:t>
            </a:r>
            <a:r>
              <a:rPr sz="4400" b="1" spc="-33" dirty="0">
                <a:solidFill>
                  <a:srgbClr val="1F497D"/>
                </a:solidFill>
                <a:uFill>
                  <a:solidFill>
                    <a:srgbClr val="1F497D"/>
                  </a:solidFill>
                </a:uFill>
                <a:latin typeface="Cambria" panose="02040503050406030204" pitchFamily="18" charset="0"/>
                <a:cs typeface="Arial"/>
              </a:rPr>
              <a:t> </a:t>
            </a:r>
            <a:r>
              <a:rPr sz="4400" b="1" spc="-7" dirty="0">
                <a:solidFill>
                  <a:srgbClr val="1F497D"/>
                </a:solidFill>
                <a:uFill>
                  <a:solidFill>
                    <a:srgbClr val="1F497D"/>
                  </a:solidFill>
                </a:uFill>
                <a:latin typeface="Cambria" panose="02040503050406030204" pitchFamily="18" charset="0"/>
                <a:cs typeface="Arial"/>
              </a:rPr>
              <a:t>2022</a:t>
            </a:r>
            <a:r>
              <a:rPr lang="en-US" sz="4400" b="1" spc="-7" dirty="0">
                <a:solidFill>
                  <a:srgbClr val="1F497D"/>
                </a:solidFill>
                <a:uFill>
                  <a:solidFill>
                    <a:srgbClr val="1F497D"/>
                  </a:solidFill>
                </a:uFill>
                <a:latin typeface="Cambria" panose="02040503050406030204" pitchFamily="18" charset="0"/>
                <a:cs typeface="Arial"/>
              </a:rPr>
              <a:t> </a:t>
            </a:r>
          </a:p>
          <a:p>
            <a:pPr marL="16933" algn="ctr">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16933" algn="ctr">
              <a:buSzPct val="159375"/>
              <a:tabLst>
                <a:tab pos="397077" algn="l"/>
                <a:tab pos="397923" algn="l"/>
              </a:tabLst>
            </a:pPr>
            <a:r>
              <a:rPr sz="4400" b="1" spc="-20" dirty="0">
                <a:solidFill>
                  <a:srgbClr val="C00000"/>
                </a:solidFill>
                <a:uFill>
                  <a:solidFill>
                    <a:srgbClr val="C00000"/>
                  </a:solidFill>
                </a:uFill>
                <a:latin typeface="Cambria" panose="02040503050406030204" pitchFamily="18" charset="0"/>
                <a:cs typeface="Arial Black"/>
              </a:rPr>
              <a:t>(NATRF2022)</a:t>
            </a:r>
            <a:endParaRPr sz="4400" dirty="0">
              <a:latin typeface="Cambria" panose="02040503050406030204" pitchFamily="18" charset="0"/>
              <a:cs typeface="Arial Black"/>
            </a:endParaRPr>
          </a:p>
        </p:txBody>
      </p:sp>
      <p:sp>
        <p:nvSpPr>
          <p:cNvPr id="5" name="object 5"/>
          <p:cNvSpPr>
            <a:spLocks noChangeAspect="1"/>
          </p:cNvSpPr>
          <p:nvPr/>
        </p:nvSpPr>
        <p:spPr>
          <a:xfrm>
            <a:off x="410453" y="385386"/>
            <a:ext cx="8323096" cy="5553307"/>
          </a:xfrm>
          <a:prstGeom prst="rect">
            <a:avLst/>
          </a:prstGeom>
          <a:blipFill>
            <a:blip r:embed="rId3" cstate="print"/>
            <a:srcRect/>
            <a:stretch>
              <a:fillRect b="-99003"/>
            </a:stretch>
          </a:blipFill>
          <a:ln w="3810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216348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600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32252"/>
            <a:ext cx="9144000" cy="848095"/>
          </a:xfrm>
          <a:prstGeom prst="rect">
            <a:avLst/>
          </a:prstGeom>
        </p:spPr>
        <p:txBody>
          <a:bodyPr vert="horz" wrap="square" lIns="0" tIns="16933" rIns="0" bIns="0" numCol="1" rtlCol="0" anchor="ctr" anchorCtr="0" compatLnSpc="1">
            <a:prstTxWarp prst="textNoShape">
              <a:avLst/>
            </a:prstTxWarp>
            <a:spAutoFit/>
          </a:bodyPr>
          <a:lstStyle/>
          <a:p>
            <a:pPr marL="1009201" marR="6773" indent="-993115">
              <a:spcBef>
                <a:spcPts val="133"/>
              </a:spcBef>
            </a:pPr>
            <a:r>
              <a:rPr lang="en-US" sz="5400" spc="-7" dirty="0">
                <a:latin typeface="Cambria" panose="02040503050406030204" pitchFamily="18" charset="0"/>
                <a:cs typeface="Calibri"/>
              </a:rPr>
              <a:t>How can surveyors prepare?</a:t>
            </a:r>
            <a:endParaRPr sz="5400" dirty="0">
              <a:latin typeface="Cambria" panose="02040503050406030204" pitchFamily="18" charset="0"/>
              <a:cs typeface="Calibri"/>
            </a:endParaRPr>
          </a:p>
        </p:txBody>
      </p:sp>
      <p:sp>
        <p:nvSpPr>
          <p:cNvPr id="3" name="object 3"/>
          <p:cNvSpPr txBox="1"/>
          <p:nvPr/>
        </p:nvSpPr>
        <p:spPr>
          <a:xfrm>
            <a:off x="116114" y="1243568"/>
            <a:ext cx="8918704" cy="5498426"/>
          </a:xfrm>
          <a:prstGeom prst="rect">
            <a:avLst/>
          </a:prstGeom>
        </p:spPr>
        <p:txBody>
          <a:bodyPr vert="horz" wrap="square" lIns="0" tIns="130387" rIns="0" bIns="0" rtlCol="0">
            <a:noAutofit/>
          </a:bodyPr>
          <a:lstStyle/>
          <a:p>
            <a:pPr marL="287338" marR="0" lvl="0" indent="-269875" algn="l" defTabSz="457200" rtl="0" eaLnBrk="1" fontAlgn="base" latinLnBrk="0" hangingPunct="1">
              <a:lnSpc>
                <a:spcPct val="100000"/>
              </a:lnSpc>
              <a:spcBef>
                <a:spcPts val="893"/>
              </a:spcBef>
              <a:spcAft>
                <a:spcPct val="0"/>
              </a:spcAft>
              <a:buClrTx/>
              <a:buSzTx/>
              <a:buFont typeface="Arial"/>
              <a:buChar char="•"/>
              <a:tabLst/>
              <a:defRPr/>
            </a:pPr>
            <a:endPar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endParaRPr>
          </a:p>
          <a:p>
            <a:pPr marL="287338" marR="0" lvl="0" indent="-269875" algn="l" defTabSz="457200" rtl="0" eaLnBrk="1" fontAlgn="base" latinLnBrk="0" hangingPunct="1">
              <a:lnSpc>
                <a:spcPct val="100000"/>
              </a:lnSpc>
              <a:spcBef>
                <a:spcPts val="893"/>
              </a:spcBef>
              <a:spcAft>
                <a:spcPct val="0"/>
              </a:spcAft>
              <a:buClrTx/>
              <a:buSzTx/>
              <a:buFont typeface="Arial"/>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Research your published control</a:t>
            </a:r>
            <a:endParaRPr kumimoji="0" lang="en-US" sz="28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endParaRPr>
          </a:p>
          <a:p>
            <a:pPr marL="1201738" marR="0" lvl="2" indent="-269875" algn="l" defTabSz="457200" rtl="0" eaLnBrk="1" fontAlgn="base" latinLnBrk="0" hangingPunct="1">
              <a:lnSpc>
                <a:spcPct val="100000"/>
              </a:lnSpc>
              <a:spcBef>
                <a:spcPts val="893"/>
              </a:spcBef>
              <a:spcAft>
                <a:spcPct val="0"/>
              </a:spcAft>
              <a:buClrTx/>
              <a:buSzTx/>
              <a:buFont typeface="Arial"/>
              <a:buChar char="•"/>
              <a:tabLst/>
              <a:defRPr/>
            </a:pPr>
            <a:r>
              <a:rPr kumimoji="0" lang="en-US" sz="28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pre-</a:t>
            </a:r>
            <a:r>
              <a:rPr kumimoji="0" lang="en-US" sz="3200" b="0" i="0" u="none" strike="noStrike" kern="1200" cap="none" spc="-7" normalizeH="0" baseline="0" noProof="0" dirty="0">
                <a:ln>
                  <a:noFill/>
                </a:ln>
                <a:solidFill>
                  <a:srgbClr val="FF0000"/>
                </a:solidFill>
                <a:effectLst/>
                <a:uLnTx/>
                <a:uFillTx/>
                <a:latin typeface="Cambria" panose="02040503050406030204" pitchFamily="18" charset="0"/>
                <a:ea typeface="ＭＳ Ｐゴシック" pitchFamily="34" charset="-128"/>
                <a:cs typeface="Calibri"/>
              </a:rPr>
              <a:t>1995?</a:t>
            </a:r>
            <a:r>
              <a:rPr kumimoji="0" lang="en-US" sz="28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 will </a:t>
            </a:r>
            <a:r>
              <a:rPr kumimoji="0" lang="en-US" sz="2800" b="1"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NOT</a:t>
            </a:r>
            <a:r>
              <a:rPr kumimoji="0" lang="en-US" sz="28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 get new coordinates (GPS only)</a:t>
            </a:r>
          </a:p>
          <a:p>
            <a:pPr marL="287338" marR="0" lvl="0" indent="-269875" algn="l" defTabSz="457200" rtl="0" eaLnBrk="1" fontAlgn="base" latinLnBrk="0" hangingPunct="1">
              <a:lnSpc>
                <a:spcPct val="100000"/>
              </a:lnSpc>
              <a:spcBef>
                <a:spcPts val="893"/>
              </a:spcBef>
              <a:spcAft>
                <a:spcPct val="0"/>
              </a:spcAft>
              <a:buClrTx/>
              <a:buSzTx/>
              <a:buFont typeface="Arial"/>
              <a:buChar char="•"/>
              <a:tabLst/>
              <a:defRPr/>
            </a:pPr>
            <a:r>
              <a:rPr kumimoji="0" lang="en-US" sz="3600" b="0" i="0" u="none"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Use OPUS Projects to re-observe/process</a:t>
            </a:r>
          </a:p>
          <a:p>
            <a:pPr marL="287338" marR="0" lvl="0" indent="-269875" algn="l" defTabSz="457200" rtl="0" eaLnBrk="1" fontAlgn="base" latinLnBrk="0" hangingPunct="1">
              <a:lnSpc>
                <a:spcPct val="100000"/>
              </a:lnSpc>
              <a:spcBef>
                <a:spcPts val="893"/>
              </a:spcBef>
              <a:spcAft>
                <a:spcPct val="0"/>
              </a:spcAft>
              <a:buClrTx/>
              <a:buSzTx/>
              <a:buFont typeface="Arial"/>
              <a:buChar char="•"/>
              <a:tabLst/>
              <a:defRPr/>
            </a:pPr>
            <a:r>
              <a:rPr kumimoji="0" lang="en-US" sz="3600" b="0" i="0" u="none"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Set/occupy RTN Validation Stations (OPUS)</a:t>
            </a:r>
          </a:p>
          <a:p>
            <a:pPr marL="287338" marR="0" lvl="0" indent="-269875" algn="l" defTabSz="457200" rtl="0" eaLnBrk="1" fontAlgn="base" latinLnBrk="0" hangingPunct="1">
              <a:lnSpc>
                <a:spcPct val="100000"/>
              </a:lnSpc>
              <a:spcBef>
                <a:spcPts val="893"/>
              </a:spcBef>
              <a:spcAft>
                <a:spcPct val="0"/>
              </a:spcAft>
              <a:buClrTx/>
              <a:buSzTx/>
              <a:buFont typeface="Arial"/>
              <a:buChar char="•"/>
              <a:tabLst/>
              <a:defRPr/>
            </a:pPr>
            <a:r>
              <a:rPr kumimoji="0" lang="en-US" sz="3600" b="0" i="0" u="none"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Get familiar with terms, ask now, be ready</a:t>
            </a:r>
          </a:p>
        </p:txBody>
      </p:sp>
    </p:spTree>
    <p:extLst>
      <p:ext uri="{BB962C8B-B14F-4D97-AF65-F5344CB8AC3E}">
        <p14:creationId xmlns:p14="http://schemas.microsoft.com/office/powerpoint/2010/main" val="680231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32252"/>
            <a:ext cx="9144000" cy="848095"/>
          </a:xfrm>
          <a:prstGeom prst="rect">
            <a:avLst/>
          </a:prstGeom>
        </p:spPr>
        <p:txBody>
          <a:bodyPr vert="horz" wrap="square" lIns="0" tIns="16933" rIns="0" bIns="0" numCol="1" rtlCol="0" anchor="ctr" anchorCtr="0" compatLnSpc="1">
            <a:prstTxWarp prst="textNoShape">
              <a:avLst/>
            </a:prstTxWarp>
            <a:spAutoFit/>
          </a:bodyPr>
          <a:lstStyle/>
          <a:p>
            <a:pPr marL="1009201" marR="6773" indent="-993115">
              <a:spcBef>
                <a:spcPts val="133"/>
              </a:spcBef>
            </a:pPr>
            <a:r>
              <a:rPr lang="en-US" sz="5400" spc="-7" dirty="0">
                <a:latin typeface="Cambria" panose="02040503050406030204" pitchFamily="18" charset="0"/>
                <a:cs typeface="Calibri"/>
              </a:rPr>
              <a:t>How can GIS experts prepare?</a:t>
            </a:r>
            <a:endParaRPr sz="5400" dirty="0">
              <a:latin typeface="Cambria" panose="02040503050406030204" pitchFamily="18" charset="0"/>
              <a:cs typeface="Calibri"/>
            </a:endParaRPr>
          </a:p>
        </p:txBody>
      </p:sp>
      <p:sp>
        <p:nvSpPr>
          <p:cNvPr id="3" name="object 3"/>
          <p:cNvSpPr txBox="1"/>
          <p:nvPr/>
        </p:nvSpPr>
        <p:spPr>
          <a:xfrm>
            <a:off x="116114" y="1243568"/>
            <a:ext cx="8918704" cy="5498426"/>
          </a:xfrm>
          <a:prstGeom prst="rect">
            <a:avLst/>
          </a:prstGeom>
        </p:spPr>
        <p:txBody>
          <a:bodyPr vert="horz" wrap="square" lIns="0" tIns="130387" rIns="0" bIns="0" rtlCol="0">
            <a:noAutofit/>
          </a:bodyPr>
          <a:lstStyle/>
          <a:p>
            <a:pPr marL="16932" marR="0" lvl="0" indent="0" algn="ctr" defTabSz="457200" rtl="0" eaLnBrk="1" fontAlgn="base" latinLnBrk="0" hangingPunct="1">
              <a:lnSpc>
                <a:spcPct val="100000"/>
              </a:lnSpc>
              <a:spcBef>
                <a:spcPts val="1800"/>
              </a:spcBef>
              <a:spcAft>
                <a:spcPts val="1800"/>
              </a:spcAft>
              <a:buClrTx/>
              <a:buSzTx/>
              <a:buFontTx/>
              <a:buNone/>
              <a:tabLst>
                <a:tab pos="473275" algn="l"/>
                <a:tab pos="474121" algn="l"/>
              </a:tabLst>
              <a:defRPr/>
            </a:pPr>
            <a:r>
              <a:rPr kumimoji="0" lang="en-US" sz="3600" b="1"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start thinking about epochs/dates</a:t>
            </a:r>
          </a:p>
          <a:p>
            <a:pPr marL="287338" marR="0" lvl="0" indent="-269875" algn="l" defTabSz="457200" rtl="0" eaLnBrk="1" fontAlgn="base" latinLnBrk="0" hangingPunct="1">
              <a:lnSpc>
                <a:spcPct val="100000"/>
              </a:lnSpc>
              <a:spcBef>
                <a:spcPts val="893"/>
              </a:spcBef>
              <a:spcAft>
                <a:spcPct val="0"/>
              </a:spcAft>
              <a:buClrTx/>
              <a:buSzTx/>
              <a:buFont typeface="Arial"/>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Consider how you will store epoch dates</a:t>
            </a:r>
            <a:endParaRPr kumimoji="0" lang="en-US" sz="28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endParaRPr>
          </a:p>
          <a:p>
            <a:pPr marL="287338" marR="0" lvl="0" indent="-269875" algn="l" defTabSz="457200" rtl="0" eaLnBrk="1" fontAlgn="base" latinLnBrk="0" hangingPunct="1">
              <a:lnSpc>
                <a:spcPct val="100000"/>
              </a:lnSpc>
              <a:spcBef>
                <a:spcPts val="893"/>
              </a:spcBef>
              <a:spcAft>
                <a:spcPct val="0"/>
              </a:spcAft>
              <a:buClrTx/>
              <a:buSzTx/>
              <a:buFont typeface="Arial"/>
              <a:buChar char="•"/>
              <a:tabLst/>
              <a:defRPr/>
            </a:pPr>
            <a:r>
              <a:rPr kumimoji="0" lang="en-US" sz="3600" b="0" i="0" u="none"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Maps in ITRF2014 for </a:t>
            </a:r>
            <a:r>
              <a:rPr kumimoji="0" lang="en-US" sz="3600" b="0" i="0" u="none" strike="noStrike" kern="1200" cap="none" spc="-7" normalizeH="0" baseline="0" noProof="0" dirty="0" err="1">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LLh</a:t>
            </a:r>
            <a:r>
              <a:rPr kumimoji="0" lang="en-US" sz="3600" b="0" i="0" u="none"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 changes</a:t>
            </a:r>
          </a:p>
          <a:p>
            <a:pPr marL="287338" marR="0" lvl="0" indent="-269875" algn="l" defTabSz="457200" rtl="0" eaLnBrk="1" fontAlgn="base" latinLnBrk="0" hangingPunct="1">
              <a:lnSpc>
                <a:spcPct val="100000"/>
              </a:lnSpc>
              <a:spcBef>
                <a:spcPts val="893"/>
              </a:spcBef>
              <a:spcAft>
                <a:spcPct val="0"/>
              </a:spcAft>
              <a:buClrTx/>
              <a:buSzTx/>
              <a:buFont typeface="Arial"/>
              <a:buChar char="•"/>
              <a:tabLst/>
              <a:defRPr/>
            </a:pPr>
            <a:r>
              <a:rPr kumimoji="0" lang="en-US" sz="3600" b="0" i="0" u="none"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download </a:t>
            </a:r>
            <a:r>
              <a:rPr kumimoji="0" lang="en-US" sz="3600" b="0" i="0" u="none" strike="noStrike" kern="1200" cap="none" spc="-7" normalizeH="0" baseline="0" noProof="0" dirty="0" err="1">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xGEOID</a:t>
            </a:r>
            <a:r>
              <a:rPr kumimoji="0" lang="en-US" sz="3600" b="0" i="0" u="none"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 for elevation changes</a:t>
            </a:r>
          </a:p>
          <a:p>
            <a:pPr marL="744538" marR="0" lvl="1" indent="-269875" algn="l" defTabSz="457200" rtl="0" eaLnBrk="1" fontAlgn="base" latinLnBrk="0" hangingPunct="1">
              <a:lnSpc>
                <a:spcPct val="100000"/>
              </a:lnSpc>
              <a:spcBef>
                <a:spcPts val="893"/>
              </a:spcBef>
              <a:spcAft>
                <a:spcPct val="0"/>
              </a:spcAft>
              <a:buClrTx/>
              <a:buSzTx/>
              <a:buFont typeface="Arial"/>
              <a:buChar char="•"/>
              <a:tabLst/>
              <a:defRPr/>
            </a:pPr>
            <a:r>
              <a:rPr kumimoji="0" lang="en-US" sz="3200" b="0" i="0" u="none"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could make difference on maps</a:t>
            </a:r>
          </a:p>
          <a:p>
            <a:pPr marL="287338" marR="0" lvl="0" indent="-269875" algn="l" defTabSz="457200" rtl="0" eaLnBrk="1" fontAlgn="base" latinLnBrk="0" hangingPunct="1">
              <a:lnSpc>
                <a:spcPct val="100000"/>
              </a:lnSpc>
              <a:spcBef>
                <a:spcPts val="893"/>
              </a:spcBef>
              <a:spcAft>
                <a:spcPct val="0"/>
              </a:spcAft>
              <a:buClrTx/>
              <a:buSzTx/>
              <a:buFont typeface="Arial"/>
              <a:buChar char="•"/>
              <a:tabLst/>
              <a:defRPr/>
            </a:pPr>
            <a:r>
              <a:rPr kumimoji="0" lang="en-US" sz="3600" b="0" i="0" u="none"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Get familiar with terms, ask now, be ready</a:t>
            </a:r>
          </a:p>
          <a:p>
            <a:pPr marL="287338" marR="0" lvl="0" indent="-269875" algn="l" defTabSz="457200" rtl="0" eaLnBrk="1" fontAlgn="base" latinLnBrk="0" hangingPunct="1">
              <a:lnSpc>
                <a:spcPct val="100000"/>
              </a:lnSpc>
              <a:spcBef>
                <a:spcPts val="893"/>
              </a:spcBef>
              <a:spcAft>
                <a:spcPct val="0"/>
              </a:spcAft>
              <a:buClrTx/>
              <a:buSzTx/>
              <a:buFont typeface="Arial"/>
              <a:buChar char="•"/>
              <a:tabLst/>
              <a:defRPr/>
            </a:pPr>
            <a:r>
              <a:rPr kumimoji="0" lang="en-US" sz="3600" b="0" i="0" u="none"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Time dependency - some datasets will be good with transformations</a:t>
            </a:r>
          </a:p>
        </p:txBody>
      </p:sp>
    </p:spTree>
    <p:extLst>
      <p:ext uri="{BB962C8B-B14F-4D97-AF65-F5344CB8AC3E}">
        <p14:creationId xmlns:p14="http://schemas.microsoft.com/office/powerpoint/2010/main" val="3561284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950320"/>
            <a:ext cx="9143999" cy="75576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spc="-40" dirty="0">
                <a:latin typeface="Cambria" panose="02040503050406030204" pitchFamily="18" charset="0"/>
                <a:cs typeface="Calibri"/>
              </a:rPr>
              <a:t>What new tools are already live?</a:t>
            </a:r>
            <a:endParaRPr sz="4800" dirty="0">
              <a:latin typeface="Cambria" panose="02040503050406030204" pitchFamily="18" charset="0"/>
              <a:cs typeface="Calibri"/>
            </a:endParaRPr>
          </a:p>
        </p:txBody>
      </p:sp>
      <p:sp>
        <p:nvSpPr>
          <p:cNvPr id="12" name="object 2"/>
          <p:cNvSpPr txBox="1">
            <a:spLocks/>
          </p:cNvSpPr>
          <p:nvPr/>
        </p:nvSpPr>
        <p:spPr bwMode="auto">
          <a:xfrm>
            <a:off x="206477" y="2288930"/>
            <a:ext cx="8937523" cy="404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280988" marR="0" lvl="0" indent="-265113" algn="l" defTabSz="4572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kumimoji="0" lang="en-US" sz="3600" b="0" i="0" u="none" strike="noStrike" kern="1200" cap="none" spc="-40" normalizeH="0" baseline="0" noProof="0" dirty="0">
                <a:ln>
                  <a:noFill/>
                </a:ln>
                <a:solidFill>
                  <a:prstClr val="black"/>
                </a:solidFill>
                <a:effectLst/>
                <a:uLnTx/>
                <a:uFillTx/>
                <a:latin typeface="Cambria" panose="02040503050406030204" pitchFamily="18" charset="0"/>
                <a:ea typeface="ＭＳ Ｐゴシック" charset="0"/>
                <a:cs typeface="Calibri"/>
              </a:rPr>
              <a:t>VERTCON 3.0 – functionality in Beta NCAT</a:t>
            </a:r>
          </a:p>
          <a:p>
            <a:pPr marL="280988" marR="0" lvl="0" indent="-265113" algn="l" defTabSz="4572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kumimoji="0" lang="en-US" sz="3600" b="0" i="0" u="none" strike="noStrike" kern="1200" cap="none" spc="-40" normalizeH="0" baseline="0" noProof="0" dirty="0">
                <a:ln>
                  <a:noFill/>
                </a:ln>
                <a:solidFill>
                  <a:prstClr val="black"/>
                </a:solidFill>
                <a:effectLst/>
                <a:uLnTx/>
                <a:uFillTx/>
                <a:latin typeface="Cambria" panose="02040503050406030204" pitchFamily="18" charset="0"/>
                <a:ea typeface="ＭＳ Ｐゴシック" charset="0"/>
                <a:cs typeface="Calibri"/>
              </a:rPr>
              <a:t>Mark Recovery – mobile browser compatible</a:t>
            </a:r>
          </a:p>
          <a:p>
            <a:pPr marL="280988" marR="0" lvl="0" indent="-265113" algn="l" defTabSz="4572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kumimoji="0" lang="en-US" sz="3600" b="0" i="0" u="none" strike="noStrike" kern="1200" cap="none" spc="-40" normalizeH="0" baseline="0" noProof="0" dirty="0" err="1">
                <a:ln>
                  <a:noFill/>
                </a:ln>
                <a:solidFill>
                  <a:prstClr val="black"/>
                </a:solidFill>
                <a:effectLst/>
                <a:uLnTx/>
                <a:uFillTx/>
                <a:latin typeface="Cambria" panose="02040503050406030204" pitchFamily="18" charset="0"/>
                <a:ea typeface="ＭＳ Ｐゴシック" charset="0"/>
                <a:cs typeface="Calibri"/>
              </a:rPr>
              <a:t>VDatum</a:t>
            </a:r>
            <a:r>
              <a:rPr kumimoji="0" lang="en-US" sz="3600" b="0" i="0" u="none" strike="noStrike" kern="1200" cap="none" spc="-40" normalizeH="0" baseline="0" noProof="0" dirty="0">
                <a:ln>
                  <a:noFill/>
                </a:ln>
                <a:solidFill>
                  <a:prstClr val="black"/>
                </a:solidFill>
                <a:effectLst/>
                <a:uLnTx/>
                <a:uFillTx/>
                <a:latin typeface="Cambria" panose="02040503050406030204" pitchFamily="18" charset="0"/>
                <a:ea typeface="ＭＳ Ｐゴシック" charset="0"/>
                <a:cs typeface="Calibri"/>
              </a:rPr>
              <a:t> 4.0.1 – just dropped </a:t>
            </a:r>
            <a:r>
              <a:rPr lang="en-US" sz="3600" spc="-40" dirty="0">
                <a:solidFill>
                  <a:prstClr val="black"/>
                </a:solidFill>
                <a:latin typeface="Cambria" panose="02040503050406030204" pitchFamily="18" charset="0"/>
                <a:cs typeface="Calibri"/>
              </a:rPr>
              <a:t>early this year</a:t>
            </a:r>
            <a:r>
              <a:rPr kumimoji="0" lang="en-US" sz="3600" b="0" i="0" u="none" strike="noStrike" kern="1200" cap="none" spc="-40" normalizeH="0" baseline="0" noProof="0" dirty="0">
                <a:ln>
                  <a:noFill/>
                </a:ln>
                <a:solidFill>
                  <a:prstClr val="black"/>
                </a:solidFill>
                <a:effectLst/>
                <a:uLnTx/>
                <a:uFillTx/>
                <a:latin typeface="Cambria" panose="02040503050406030204" pitchFamily="18" charset="0"/>
                <a:ea typeface="ＭＳ Ｐゴシック" charset="0"/>
                <a:cs typeface="Calibri"/>
              </a:rPr>
              <a:t>!</a:t>
            </a:r>
          </a:p>
          <a:p>
            <a:pPr marL="280988" marR="0" lvl="0" indent="-265113" algn="l" defTabSz="4572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kumimoji="0" lang="en-US" sz="3600" b="0" i="0" u="none" strike="noStrike" kern="1200" cap="none" spc="-40" normalizeH="0" baseline="0" noProof="0" dirty="0">
                <a:ln>
                  <a:noFill/>
                </a:ln>
                <a:solidFill>
                  <a:prstClr val="black"/>
                </a:solidFill>
                <a:effectLst/>
                <a:uLnTx/>
                <a:uFillTx/>
                <a:latin typeface="Cambria" panose="02040503050406030204" pitchFamily="18" charset="0"/>
                <a:ea typeface="ＭＳ Ｐゴシック" charset="0"/>
                <a:cs typeface="Calibri"/>
              </a:rPr>
              <a:t>GEOID18 – latest, greatest, </a:t>
            </a:r>
            <a:r>
              <a:rPr kumimoji="0" lang="en-US" sz="3600" b="0" i="1" u="none" strike="noStrike" kern="1200" cap="none" spc="-40" normalizeH="0" baseline="0" noProof="0" dirty="0">
                <a:ln>
                  <a:noFill/>
                </a:ln>
                <a:solidFill>
                  <a:prstClr val="black"/>
                </a:solidFill>
                <a:effectLst/>
                <a:uLnTx/>
                <a:uFillTx/>
                <a:latin typeface="Cambria" panose="02040503050406030204" pitchFamily="18" charset="0"/>
                <a:ea typeface="ＭＳ Ｐゴシック" charset="0"/>
                <a:cs typeface="Calibri"/>
              </a:rPr>
              <a:t>and last </a:t>
            </a:r>
            <a:r>
              <a:rPr kumimoji="0" lang="en-US" sz="3600" b="0" i="0" u="none" strike="noStrike" kern="1200" cap="none" spc="-40" normalizeH="0" baseline="0" noProof="0" dirty="0">
                <a:ln>
                  <a:noFill/>
                </a:ln>
                <a:solidFill>
                  <a:prstClr val="black"/>
                </a:solidFill>
                <a:effectLst/>
                <a:uLnTx/>
                <a:uFillTx/>
                <a:latin typeface="Cambria" panose="02040503050406030204" pitchFamily="18" charset="0"/>
                <a:ea typeface="ＭＳ Ｐゴシック" charset="0"/>
                <a:cs typeface="Calibri"/>
              </a:rPr>
              <a:t>hybrid</a:t>
            </a:r>
          </a:p>
          <a:p>
            <a:pPr marL="280988" marR="0" lvl="0" indent="-265113" algn="l" defTabSz="4572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kumimoji="0" lang="en-US" sz="3600" b="0" i="0" u="none" strike="noStrike" kern="1200" cap="none" spc="-40" normalizeH="0" baseline="0" noProof="0" dirty="0" err="1">
                <a:ln>
                  <a:noFill/>
                </a:ln>
                <a:solidFill>
                  <a:prstClr val="black"/>
                </a:solidFill>
                <a:effectLst/>
                <a:uLnTx/>
                <a:uFillTx/>
                <a:latin typeface="Cambria" panose="02040503050406030204" pitchFamily="18" charset="0"/>
                <a:ea typeface="ＭＳ Ｐゴシック" charset="0"/>
                <a:cs typeface="Calibri"/>
              </a:rPr>
              <a:t>GPSonBM</a:t>
            </a:r>
            <a:r>
              <a:rPr kumimoji="0" lang="en-US" sz="3600" b="0" i="0" u="none" strike="noStrike" kern="1200" cap="none" spc="-40" normalizeH="0" baseline="0" noProof="0" dirty="0">
                <a:ln>
                  <a:noFill/>
                </a:ln>
                <a:solidFill>
                  <a:prstClr val="black"/>
                </a:solidFill>
                <a:effectLst/>
                <a:uLnTx/>
                <a:uFillTx/>
                <a:latin typeface="Cambria" panose="02040503050406030204" pitchFamily="18" charset="0"/>
                <a:ea typeface="ＭＳ Ｐゴシック" charset="0"/>
                <a:cs typeface="Calibri"/>
              </a:rPr>
              <a:t> – updated tracking map (</a:t>
            </a:r>
            <a:r>
              <a:rPr kumimoji="0" lang="en-US" sz="3600" b="0" i="0" u="none" strike="noStrike" kern="1200" cap="none" spc="-40" normalizeH="0" baseline="0" noProof="0" dirty="0">
                <a:ln>
                  <a:noFill/>
                </a:ln>
                <a:solidFill>
                  <a:prstClr val="black"/>
                </a:solidFill>
                <a:effectLst/>
                <a:uLnTx/>
                <a:uFillTx/>
                <a:latin typeface="Cambria" panose="02040503050406030204" pitchFamily="18" charset="0"/>
                <a:ea typeface="ＭＳ Ｐゴシック" charset="0"/>
                <a:cs typeface="Calibri"/>
                <a:hlinkClick r:id="rId3"/>
              </a:rPr>
              <a:t>AGOL</a:t>
            </a:r>
            <a:r>
              <a:rPr kumimoji="0" lang="en-US" sz="3600" b="0" i="0" u="none" strike="noStrike" kern="1200" cap="none" spc="-40" normalizeH="0" baseline="0" noProof="0" dirty="0">
                <a:ln>
                  <a:noFill/>
                </a:ln>
                <a:solidFill>
                  <a:prstClr val="black"/>
                </a:solidFill>
                <a:effectLst/>
                <a:uLnTx/>
                <a:uFillTx/>
                <a:latin typeface="Cambria" panose="02040503050406030204" pitchFamily="18" charset="0"/>
                <a:ea typeface="ＭＳ Ｐゴシック" charset="0"/>
                <a:cs typeface="Calibri"/>
              </a:rPr>
              <a:t>)</a:t>
            </a:r>
          </a:p>
          <a:p>
            <a:pPr marL="1195388" marR="0" lvl="2" indent="-265113" algn="l" defTabSz="4572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kumimoji="0" lang="en-US" sz="3200" b="0" i="1" u="none" strike="noStrike" kern="1200" cap="none" spc="-40" normalizeH="0" baseline="0" noProof="0" dirty="0">
                <a:ln>
                  <a:noFill/>
                </a:ln>
                <a:solidFill>
                  <a:prstClr val="black"/>
                </a:solidFill>
                <a:effectLst/>
                <a:uLnTx/>
                <a:uFillTx/>
                <a:latin typeface="Cambria" panose="02040503050406030204" pitchFamily="18" charset="0"/>
                <a:ea typeface="ＭＳ Ｐゴシック" charset="0"/>
                <a:cs typeface="Calibri"/>
              </a:rPr>
              <a:t>for NAVD88</a:t>
            </a:r>
            <a:r>
              <a:rPr kumimoji="0" lang="en-US" sz="3200" b="0" i="1" u="none" strike="noStrike" kern="1200" cap="none" spc="-40" normalizeH="0" baseline="0" noProof="0" dirty="0">
                <a:ln>
                  <a:noFill/>
                </a:ln>
                <a:solidFill>
                  <a:prstClr val="black"/>
                </a:solidFill>
                <a:effectLst/>
                <a:uLnTx/>
                <a:uFillTx/>
                <a:latin typeface="Cambria" panose="02040503050406030204" pitchFamily="18" charset="0"/>
                <a:ea typeface="ＭＳ Ｐゴシック" charset="0"/>
                <a:cs typeface="Calibri"/>
                <a:sym typeface="Wingdings" panose="05000000000000000000" pitchFamily="2" charset="2"/>
              </a:rPr>
              <a:t>NAPGD2022 transformation</a:t>
            </a:r>
            <a:endParaRPr kumimoji="0" lang="en-US" sz="3200" b="0" i="1" u="none" strike="noStrike" kern="1200" cap="none" spc="-40" normalizeH="0" baseline="0" noProof="0" dirty="0">
              <a:ln>
                <a:noFill/>
              </a:ln>
              <a:solidFill>
                <a:prstClr val="black"/>
              </a:solidFill>
              <a:effectLst/>
              <a:uLnTx/>
              <a:uFillTx/>
              <a:latin typeface="Cambria" panose="02040503050406030204" pitchFamily="18" charset="0"/>
              <a:ea typeface="ＭＳ Ｐゴシック" charset="0"/>
              <a:cs typeface="Calibri"/>
            </a:endParaRPr>
          </a:p>
        </p:txBody>
      </p:sp>
    </p:spTree>
    <p:extLst>
      <p:ext uri="{BB962C8B-B14F-4D97-AF65-F5344CB8AC3E}">
        <p14:creationId xmlns:p14="http://schemas.microsoft.com/office/powerpoint/2010/main" val="402652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0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14301" y="274638"/>
            <a:ext cx="8925791" cy="1143000"/>
          </a:xfrm>
        </p:spPr>
        <p:txBody>
          <a:bodyPr/>
          <a:lstStyle/>
          <a:p>
            <a:r>
              <a:rPr lang="en-US" altLang="en-US" sz="3600" b="1" dirty="0">
                <a:latin typeface="Cambria" panose="02040503050406030204" pitchFamily="18" charset="0"/>
                <a:ea typeface="Tahoma" panose="020B0604030504040204" pitchFamily="34" charset="0"/>
                <a:cs typeface="Tahoma" panose="020B0604030504040204" pitchFamily="34" charset="0"/>
              </a:rPr>
              <a:t>National Spatial Reference System (NSRS)</a:t>
            </a:r>
            <a:endParaRPr lang="en-US" sz="3600" dirty="0"/>
          </a:p>
        </p:txBody>
      </p:sp>
      <p:sp>
        <p:nvSpPr>
          <p:cNvPr id="11" name="TextBox 10"/>
          <p:cNvSpPr txBox="1"/>
          <p:nvPr/>
        </p:nvSpPr>
        <p:spPr bwMode="auto">
          <a:xfrm>
            <a:off x="114301" y="1184566"/>
            <a:ext cx="8842665" cy="461665"/>
          </a:xfrm>
          <a:prstGeom prst="rect">
            <a:avLst/>
          </a:prstGeom>
          <a:noFill/>
          <a:ln w="9525">
            <a:noFill/>
            <a:miter lim="800000"/>
            <a:headEnd/>
            <a:tailEnd/>
          </a:ln>
        </p:spPr>
        <p:txBody>
          <a:bodyPr wrap="square" rtlCol="0">
            <a:spAutoFit/>
          </a:bodyPr>
          <a:lstStyle/>
          <a:p>
            <a:pPr algn="ctr"/>
            <a:r>
              <a:rPr lang="en-US" sz="2400" dirty="0">
                <a:latin typeface="Cambria" panose="02040503050406030204" pitchFamily="18" charset="0"/>
              </a:rPr>
              <a:t>These items ARE part of the NSRS</a:t>
            </a:r>
          </a:p>
        </p:txBody>
      </p:sp>
      <p:graphicFrame>
        <p:nvGraphicFramePr>
          <p:cNvPr id="13" name="Content Placeholder 6"/>
          <p:cNvGraphicFramePr>
            <a:graphicFrameLocks/>
          </p:cNvGraphicFramePr>
          <p:nvPr>
            <p:extLst>
              <p:ext uri="{D42A27DB-BD31-4B8C-83A1-F6EECF244321}">
                <p14:modId xmlns:p14="http://schemas.microsoft.com/office/powerpoint/2010/main" val="1616383416"/>
              </p:ext>
            </p:extLst>
          </p:nvPr>
        </p:nvGraphicFramePr>
        <p:xfrm>
          <a:off x="114300" y="1797623"/>
          <a:ext cx="8925791" cy="4176726"/>
        </p:xfrm>
        <a:graphic>
          <a:graphicData uri="http://schemas.openxmlformats.org/drawingml/2006/table">
            <a:tbl>
              <a:tblPr firstRow="1" bandRow="1">
                <a:tableStyleId>{5C22544A-7EE6-4342-B048-85BDC9FD1C3A}</a:tableStyleId>
              </a:tblPr>
              <a:tblGrid>
                <a:gridCol w="2338937">
                  <a:extLst>
                    <a:ext uri="{9D8B030D-6E8A-4147-A177-3AD203B41FA5}">
                      <a16:colId xmlns:a16="http://schemas.microsoft.com/office/drawing/2014/main" val="2202110323"/>
                    </a:ext>
                  </a:extLst>
                </a:gridCol>
                <a:gridCol w="1513429">
                  <a:extLst>
                    <a:ext uri="{9D8B030D-6E8A-4147-A177-3AD203B41FA5}">
                      <a16:colId xmlns:a16="http://schemas.microsoft.com/office/drawing/2014/main" val="1277430874"/>
                    </a:ext>
                  </a:extLst>
                </a:gridCol>
                <a:gridCol w="1221062">
                  <a:extLst>
                    <a:ext uri="{9D8B030D-6E8A-4147-A177-3AD203B41FA5}">
                      <a16:colId xmlns:a16="http://schemas.microsoft.com/office/drawing/2014/main" val="1566734961"/>
                    </a:ext>
                  </a:extLst>
                </a:gridCol>
                <a:gridCol w="1788597">
                  <a:extLst>
                    <a:ext uri="{9D8B030D-6E8A-4147-A177-3AD203B41FA5}">
                      <a16:colId xmlns:a16="http://schemas.microsoft.com/office/drawing/2014/main" val="2463132348"/>
                    </a:ext>
                  </a:extLst>
                </a:gridCol>
                <a:gridCol w="2063766">
                  <a:extLst>
                    <a:ext uri="{9D8B030D-6E8A-4147-A177-3AD203B41FA5}">
                      <a16:colId xmlns:a16="http://schemas.microsoft.com/office/drawing/2014/main" val="2738166315"/>
                    </a:ext>
                  </a:extLst>
                </a:gridCol>
              </a:tblGrid>
              <a:tr h="955968">
                <a:tc>
                  <a:txBody>
                    <a:bodyPr/>
                    <a:lstStyle/>
                    <a:p>
                      <a:r>
                        <a:rPr lang="en-US" sz="1800" dirty="0"/>
                        <a:t>Horizontal</a:t>
                      </a:r>
                      <a:r>
                        <a:rPr lang="en-US" sz="1800" baseline="0" dirty="0"/>
                        <a:t> </a:t>
                      </a:r>
                      <a:r>
                        <a:rPr lang="en-US" sz="1800" dirty="0" err="1"/>
                        <a:t>Datums</a:t>
                      </a:r>
                      <a:r>
                        <a:rPr lang="en-US" sz="1800" dirty="0"/>
                        <a:t> </a:t>
                      </a:r>
                    </a:p>
                    <a:p>
                      <a:r>
                        <a:rPr lang="en-US" sz="1800" dirty="0"/>
                        <a:t>(aka Geometric Reference Frames)</a:t>
                      </a:r>
                    </a:p>
                  </a:txBody>
                  <a:tcPr marL="75967" marR="75967" marT="37984" marB="37984"/>
                </a:tc>
                <a:tc>
                  <a:txBody>
                    <a:bodyPr/>
                    <a:lstStyle/>
                    <a:p>
                      <a:r>
                        <a:rPr lang="en-US" sz="1800" dirty="0"/>
                        <a:t>Vertical</a:t>
                      </a:r>
                    </a:p>
                    <a:p>
                      <a:r>
                        <a:rPr lang="en-US" sz="1800" dirty="0"/>
                        <a:t>Datums</a:t>
                      </a:r>
                    </a:p>
                  </a:txBody>
                  <a:tcPr marL="75967" marR="75967" marT="37984" marB="37984"/>
                </a:tc>
                <a:tc>
                  <a:txBody>
                    <a:bodyPr/>
                    <a:lstStyle/>
                    <a:p>
                      <a:r>
                        <a:rPr lang="en-US" sz="1800" dirty="0"/>
                        <a:t>Great Lakes Datums</a:t>
                      </a:r>
                    </a:p>
                  </a:txBody>
                  <a:tcPr marL="75967" marR="75967" marT="37984" marB="37984"/>
                </a:tc>
                <a:tc>
                  <a:txBody>
                    <a:bodyPr/>
                    <a:lstStyle/>
                    <a:p>
                      <a:r>
                        <a:rPr lang="en-US" sz="1800" dirty="0"/>
                        <a:t>Geoid</a:t>
                      </a:r>
                    </a:p>
                    <a:p>
                      <a:r>
                        <a:rPr lang="en-US" sz="1800" dirty="0"/>
                        <a:t>Models</a:t>
                      </a:r>
                    </a:p>
                  </a:txBody>
                  <a:tcPr marL="75967" marR="75967" marT="37984" marB="37984"/>
                </a:tc>
                <a:tc>
                  <a:txBody>
                    <a:bodyPr/>
                    <a:lstStyle/>
                    <a:p>
                      <a:r>
                        <a:rPr lang="en-US" sz="1800" dirty="0"/>
                        <a:t>Transformations</a:t>
                      </a:r>
                      <a:r>
                        <a:rPr lang="en-US" sz="1800" baseline="0" dirty="0"/>
                        <a:t> </a:t>
                      </a:r>
                      <a:r>
                        <a:rPr lang="en-US" sz="1800" dirty="0"/>
                        <a:t>and</a:t>
                      </a:r>
                      <a:r>
                        <a:rPr lang="en-US" sz="1800" baseline="0" dirty="0"/>
                        <a:t> </a:t>
                      </a:r>
                      <a:r>
                        <a:rPr lang="en-US" sz="1800" dirty="0"/>
                        <a:t>Conversions</a:t>
                      </a:r>
                    </a:p>
                  </a:txBody>
                  <a:tcPr marL="75967" marR="75967" marT="37984" marB="37984"/>
                </a:tc>
                <a:extLst>
                  <a:ext uri="{0D108BD9-81ED-4DB2-BD59-A6C34878D82A}">
                    <a16:rowId xmlns:a16="http://schemas.microsoft.com/office/drawing/2014/main" val="3022080662"/>
                  </a:ext>
                </a:extLst>
              </a:tr>
              <a:tr h="357862">
                <a:tc>
                  <a:txBody>
                    <a:bodyPr/>
                    <a:lstStyle/>
                    <a:p>
                      <a:r>
                        <a:rPr lang="en-US" sz="1800" dirty="0">
                          <a:solidFill>
                            <a:schemeClr val="tx1"/>
                          </a:solidFill>
                          <a:latin typeface="Arial" panose="020B0604020202020204" pitchFamily="34" charset="0"/>
                          <a:cs typeface="Arial" panose="020B0604020202020204" pitchFamily="34" charset="0"/>
                        </a:rPr>
                        <a:t>NAD</a:t>
                      </a:r>
                      <a:r>
                        <a:rPr lang="en-US" sz="1800" baseline="0" dirty="0">
                          <a:solidFill>
                            <a:schemeClr val="tx1"/>
                          </a:solidFill>
                          <a:latin typeface="Arial" panose="020B0604020202020204" pitchFamily="34" charset="0"/>
                          <a:cs typeface="Arial" panose="020B0604020202020204" pitchFamily="34" charset="0"/>
                        </a:rPr>
                        <a:t>83</a:t>
                      </a:r>
                      <a:endParaRPr lang="en-US" sz="1800" dirty="0">
                        <a:solidFill>
                          <a:schemeClr val="tx1"/>
                        </a:solidFill>
                      </a:endParaRP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NAVD88</a:t>
                      </a: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IGLD85</a:t>
                      </a:r>
                    </a:p>
                  </a:txBody>
                  <a:tcPr marL="75967" marR="75967" marT="37984" marB="3798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GEOID12A &amp; B</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NADCON</a:t>
                      </a:r>
                    </a:p>
                  </a:txBody>
                  <a:tcPr marL="75967" marR="75967" marT="37984" marB="37984"/>
                </a:tc>
                <a:extLst>
                  <a:ext uri="{0D108BD9-81ED-4DB2-BD59-A6C34878D82A}">
                    <a16:rowId xmlns:a16="http://schemas.microsoft.com/office/drawing/2014/main" val="3808544551"/>
                  </a:ext>
                </a:extLst>
              </a:tr>
              <a:tr h="357862">
                <a:tc>
                  <a:txBody>
                    <a:bodyPr/>
                    <a:lstStyle/>
                    <a:p>
                      <a:r>
                        <a:rPr lang="en-US" sz="1800" dirty="0">
                          <a:solidFill>
                            <a:schemeClr val="tx1"/>
                          </a:solidFill>
                          <a:latin typeface="Arial" panose="020B0604020202020204" pitchFamily="34" charset="0"/>
                          <a:cs typeface="Arial" panose="020B0604020202020204" pitchFamily="34" charset="0"/>
                        </a:rPr>
                        <a:t>NAD27</a:t>
                      </a:r>
                      <a:endParaRPr lang="en-US" sz="1800" dirty="0">
                        <a:solidFill>
                          <a:schemeClr val="tx1"/>
                        </a:solidFill>
                      </a:endParaRP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NGVD</a:t>
                      </a:r>
                      <a:r>
                        <a:rPr lang="en-US" sz="1800" baseline="0" dirty="0">
                          <a:solidFill>
                            <a:schemeClr val="tx1"/>
                          </a:solidFill>
                          <a:latin typeface="Arial" panose="020B0604020202020204" pitchFamily="34" charset="0"/>
                          <a:cs typeface="Arial" panose="020B0604020202020204" pitchFamily="34" charset="0"/>
                        </a:rPr>
                        <a:t>29</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IGLD55</a:t>
                      </a:r>
                    </a:p>
                  </a:txBody>
                  <a:tcPr marL="75967" marR="75967" marT="37984" marB="3798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panose="020B0604020202020204" pitchFamily="34" charset="0"/>
                          <a:cs typeface="Arial" panose="020B0604020202020204" pitchFamily="34" charset="0"/>
                        </a:rPr>
                        <a:t>GEOID09</a:t>
                      </a: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VERTCON</a:t>
                      </a:r>
                    </a:p>
                  </a:txBody>
                  <a:tcPr marL="75967" marR="75967" marT="37984" marB="37984"/>
                </a:tc>
                <a:extLst>
                  <a:ext uri="{0D108BD9-81ED-4DB2-BD59-A6C34878D82A}">
                    <a16:rowId xmlns:a16="http://schemas.microsoft.com/office/drawing/2014/main" val="348057990"/>
                  </a:ext>
                </a:extLst>
              </a:tr>
              <a:tr h="357862">
                <a:tc>
                  <a:txBody>
                    <a:bodyPr/>
                    <a:lstStyle/>
                    <a:p>
                      <a:r>
                        <a:rPr lang="en-US" sz="1800" dirty="0">
                          <a:solidFill>
                            <a:schemeClr val="tx1"/>
                          </a:solidFill>
                          <a:latin typeface="Arial" panose="020B0604020202020204" pitchFamily="34" charset="0"/>
                          <a:cs typeface="Arial" panose="020B0604020202020204" pitchFamily="34" charset="0"/>
                        </a:rPr>
                        <a:t>USSD</a:t>
                      </a:r>
                      <a:endParaRPr lang="en-US" sz="1800" dirty="0">
                        <a:solidFill>
                          <a:schemeClr val="tx1"/>
                        </a:solidFill>
                      </a:endParaRP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VIVD09</a:t>
                      </a:r>
                    </a:p>
                  </a:txBody>
                  <a:tcPr marL="75967" marR="75967" marT="37984" marB="37984"/>
                </a:tc>
                <a:tc>
                  <a:txBody>
                    <a:bodyPr/>
                    <a:lstStyle/>
                    <a:p>
                      <a:endParaRPr lang="en-US" sz="180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GEOID06</a:t>
                      </a:r>
                      <a:endParaRPr lang="en-US" dirty="0"/>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927589832"/>
                  </a:ext>
                </a:extLst>
              </a:tr>
              <a:tr h="357862">
                <a:tc>
                  <a:txBody>
                    <a:bodyPr/>
                    <a:lstStyle/>
                    <a:p>
                      <a:endParaRPr lang="en-US" dirty="0"/>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GUVD04</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GEOID03</a:t>
                      </a:r>
                      <a:endParaRPr lang="en-US" dirty="0"/>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SPCS83</a:t>
                      </a:r>
                    </a:p>
                  </a:txBody>
                  <a:tcPr marL="75967" marR="75967" marT="37984" marB="37984"/>
                </a:tc>
                <a:extLst>
                  <a:ext uri="{0D108BD9-81ED-4DB2-BD59-A6C34878D82A}">
                    <a16:rowId xmlns:a16="http://schemas.microsoft.com/office/drawing/2014/main" val="3884107606"/>
                  </a:ext>
                </a:extLst>
              </a:tr>
              <a:tr h="357862">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NMVD03</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GEOID99</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SPCS27</a:t>
                      </a:r>
                    </a:p>
                  </a:txBody>
                  <a:tcPr marL="75967" marR="75967" marT="37984" marB="37984"/>
                </a:tc>
                <a:extLst>
                  <a:ext uri="{0D108BD9-81ED-4DB2-BD59-A6C34878D82A}">
                    <a16:rowId xmlns:a16="http://schemas.microsoft.com/office/drawing/2014/main" val="2926996055"/>
                  </a:ext>
                </a:extLst>
              </a:tr>
              <a:tr h="357862">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ASVD02</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GEOID96</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a:p>
                  </a:txBody>
                  <a:tcPr marL="75967" marR="75967" marT="37984" marB="37984"/>
                </a:tc>
                <a:extLst>
                  <a:ext uri="{0D108BD9-81ED-4DB2-BD59-A6C34878D82A}">
                    <a16:rowId xmlns:a16="http://schemas.microsoft.com/office/drawing/2014/main" val="2282737914"/>
                  </a:ext>
                </a:extLst>
              </a:tr>
              <a:tr h="357862">
                <a:tc>
                  <a:txBody>
                    <a:bodyPr/>
                    <a:lstStyle/>
                    <a:p>
                      <a:endParaRPr lang="en-US"/>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PRVD02</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ALASKA94</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dirty="0"/>
                    </a:p>
                  </a:txBody>
                  <a:tcPr marL="75967" marR="75967" marT="37984" marB="37984"/>
                </a:tc>
                <a:extLst>
                  <a:ext uri="{0D108BD9-81ED-4DB2-BD59-A6C34878D82A}">
                    <a16:rowId xmlns:a16="http://schemas.microsoft.com/office/drawing/2014/main" val="421228443"/>
                  </a:ext>
                </a:extLst>
              </a:tr>
              <a:tr h="357862">
                <a:tc>
                  <a:txBody>
                    <a:bodyPr/>
                    <a:lstStyle/>
                    <a:p>
                      <a:endParaRPr lang="en-US"/>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GEOID93</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2544845522"/>
                  </a:ext>
                </a:extLst>
              </a:tr>
              <a:tr h="357862">
                <a:tc>
                  <a:txBody>
                    <a:bodyPr/>
                    <a:lstStyle/>
                    <a:p>
                      <a:endParaRPr lang="en-US" dirty="0"/>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panose="020B0604020202020204" pitchFamily="34" charset="0"/>
                          <a:cs typeface="Arial" panose="020B0604020202020204" pitchFamily="34" charset="0"/>
                        </a:rPr>
                        <a:t>GEOID90</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781712782"/>
                  </a:ext>
                </a:extLst>
              </a:tr>
            </a:tbl>
          </a:graphicData>
        </a:graphic>
      </p:graphicFrame>
    </p:spTree>
    <p:extLst>
      <p:ext uri="{BB962C8B-B14F-4D97-AF65-F5344CB8AC3E}">
        <p14:creationId xmlns:p14="http://schemas.microsoft.com/office/powerpoint/2010/main" val="16223500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776" y="1506980"/>
            <a:ext cx="8439694" cy="857250"/>
          </a:xfrm>
        </p:spPr>
        <p:txBody>
          <a:bodyPr/>
          <a:lstStyle/>
          <a:p>
            <a:r>
              <a:rPr lang="en-US" b="1" dirty="0">
                <a:solidFill>
                  <a:srgbClr val="C00000"/>
                </a:solidFill>
                <a:latin typeface="Arial Black" panose="020B0604020202020204" pitchFamily="34" charset="0"/>
                <a:cs typeface="Arial Black" panose="020B0604020202020204" pitchFamily="34" charset="0"/>
              </a:rPr>
              <a:t>- NSRS -</a:t>
            </a:r>
          </a:p>
        </p:txBody>
      </p:sp>
      <p:pic>
        <p:nvPicPr>
          <p:cNvPr id="13" name="Picture 12" descr="home page.png"/>
          <p:cNvPicPr>
            <a:picLocks noChangeAspect="1"/>
          </p:cNvPicPr>
          <p:nvPr/>
        </p:nvPicPr>
        <p:blipFill>
          <a:blip r:embed="rId3"/>
          <a:stretch>
            <a:fillRect/>
          </a:stretch>
        </p:blipFill>
        <p:spPr>
          <a:xfrm rot="20126353">
            <a:off x="995456" y="1759806"/>
            <a:ext cx="3717748" cy="4410066"/>
          </a:xfrm>
          <a:prstGeom prst="rect">
            <a:avLst/>
          </a:prstGeom>
          <a:effectLst>
            <a:innerShdw blurRad="63500" dist="50800" dir="13500000">
              <a:prstClr val="black">
                <a:alpha val="50000"/>
              </a:prstClr>
            </a:innerShdw>
          </a:effectLst>
        </p:spPr>
      </p:pic>
      <p:pic>
        <p:nvPicPr>
          <p:cNvPr id="14" name="Picture 13" descr="NSRS_news.png"/>
          <p:cNvPicPr>
            <a:picLocks noChangeAspect="1"/>
          </p:cNvPicPr>
          <p:nvPr/>
        </p:nvPicPr>
        <p:blipFill>
          <a:blip r:embed="rId4"/>
          <a:stretch>
            <a:fillRect/>
          </a:stretch>
        </p:blipFill>
        <p:spPr>
          <a:xfrm rot="1490557">
            <a:off x="4861657" y="1663627"/>
            <a:ext cx="3250793" cy="4450322"/>
          </a:xfrm>
          <a:prstGeom prst="rect">
            <a:avLst/>
          </a:prstGeom>
          <a:effectLst>
            <a:innerShdw blurRad="63500" dist="50800" dir="18900000">
              <a:prstClr val="black">
                <a:alpha val="50000"/>
              </a:prstClr>
            </a:innerShdw>
          </a:effectLst>
        </p:spPr>
      </p:pic>
      <p:sp>
        <p:nvSpPr>
          <p:cNvPr id="15" name="Rectangle 14"/>
          <p:cNvSpPr/>
          <p:nvPr/>
        </p:nvSpPr>
        <p:spPr>
          <a:xfrm rot="20065241">
            <a:off x="1369645" y="4885123"/>
            <a:ext cx="778296" cy="509927"/>
          </a:xfrm>
          <a:prstGeom prst="rect">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rgbClr val="C00000"/>
              </a:solidFill>
              <a:latin typeface="Arial Black" panose="020B0604020202020204" pitchFamily="34" charset="0"/>
              <a:cs typeface="Arial Black" panose="020B0604020202020204" pitchFamily="34" charset="0"/>
            </a:endParaRPr>
          </a:p>
        </p:txBody>
      </p:sp>
      <p:sp>
        <p:nvSpPr>
          <p:cNvPr id="16" name="Striped Right Arrow 15"/>
          <p:cNvSpPr/>
          <p:nvPr/>
        </p:nvSpPr>
        <p:spPr>
          <a:xfrm rot="20555023">
            <a:off x="387188" y="5436890"/>
            <a:ext cx="1003137" cy="264463"/>
          </a:xfrm>
          <a:prstGeom prst="stripedRightArrow">
            <a:avLst>
              <a:gd name="adj1" fmla="val 49570"/>
              <a:gd name="adj2" fmla="val 50000"/>
            </a:avLst>
          </a:prstGeom>
          <a:solidFill>
            <a:srgbClr val="C00000"/>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C00000"/>
              </a:solidFill>
              <a:latin typeface="Arial Black" panose="020B0604020202020204" pitchFamily="34" charset="0"/>
              <a:cs typeface="Arial Black" panose="020B0604020202020204" pitchFamily="34" charset="0"/>
            </a:endParaRPr>
          </a:p>
        </p:txBody>
      </p:sp>
      <p:sp>
        <p:nvSpPr>
          <p:cNvPr id="17" name="TextBox 16"/>
          <p:cNvSpPr txBox="1"/>
          <p:nvPr/>
        </p:nvSpPr>
        <p:spPr>
          <a:xfrm rot="20380176">
            <a:off x="157689" y="4904329"/>
            <a:ext cx="1120820" cy="646331"/>
          </a:xfrm>
          <a:prstGeom prst="rect">
            <a:avLst/>
          </a:prstGeom>
          <a:noFill/>
        </p:spPr>
        <p:txBody>
          <a:bodyPr wrap="none" rtlCol="0">
            <a:spAutoFit/>
          </a:bodyPr>
          <a:lstStyle/>
          <a:p>
            <a:r>
              <a:rPr lang="en-US" b="1" dirty="0">
                <a:solidFill>
                  <a:srgbClr val="C00000"/>
                </a:solidFill>
                <a:latin typeface="Arial Black" panose="020B0604020202020204" pitchFamily="34" charset="0"/>
                <a:ea typeface="ＭＳ Ｐゴシック" charset="0"/>
                <a:cs typeface="Arial Black" panose="020B0604020202020204" pitchFamily="34" charset="0"/>
              </a:rPr>
              <a:t>Sign up</a:t>
            </a:r>
          </a:p>
          <a:p>
            <a:r>
              <a:rPr lang="en-US" b="1" dirty="0">
                <a:solidFill>
                  <a:srgbClr val="C00000"/>
                </a:solidFill>
                <a:latin typeface="Arial Black" panose="020B0604020202020204" pitchFamily="34" charset="0"/>
                <a:ea typeface="ＭＳ Ｐゴシック" charset="0"/>
                <a:cs typeface="Arial Black" panose="020B0604020202020204" pitchFamily="34" charset="0"/>
              </a:rPr>
              <a:t>Here</a:t>
            </a:r>
          </a:p>
        </p:txBody>
      </p:sp>
      <p:sp>
        <p:nvSpPr>
          <p:cNvPr id="3" name="Rectangle 2">
            <a:extLst>
              <a:ext uri="{FF2B5EF4-FFF2-40B4-BE49-F238E27FC236}">
                <a16:creationId xmlns:a16="http://schemas.microsoft.com/office/drawing/2014/main" id="{3C183E17-807C-1245-94B3-DF993DA3B283}"/>
              </a:ext>
            </a:extLst>
          </p:cNvPr>
          <p:cNvSpPr/>
          <p:nvPr/>
        </p:nvSpPr>
        <p:spPr>
          <a:xfrm rot="20150194">
            <a:off x="1046611" y="1455262"/>
            <a:ext cx="1424364" cy="523220"/>
          </a:xfrm>
          <a:prstGeom prst="rect">
            <a:avLst/>
          </a:prstGeom>
        </p:spPr>
        <p:txBody>
          <a:bodyPr wrap="none">
            <a:spAutoFit/>
          </a:bodyPr>
          <a:lstStyle/>
          <a:p>
            <a:r>
              <a:rPr lang="en-US" sz="2800" b="1" dirty="0">
                <a:solidFill>
                  <a:srgbClr val="C00000"/>
                </a:solidFill>
                <a:latin typeface="Arial Black" panose="020B0604020202020204" pitchFamily="34" charset="0"/>
                <a:ea typeface="ＭＳ Ｐゴシック" charset="0"/>
                <a:cs typeface="Arial Black" panose="020B0604020202020204" pitchFamily="34" charset="0"/>
              </a:rPr>
              <a:t>Track </a:t>
            </a:r>
            <a:endParaRPr lang="en-US" sz="2800" b="1" dirty="0">
              <a:solidFill>
                <a:prstClr val="black"/>
              </a:solidFill>
              <a:latin typeface="Arial Black" panose="020B0604020202020204" pitchFamily="34" charset="0"/>
              <a:ea typeface="ＭＳ Ｐゴシック" charset="0"/>
              <a:cs typeface="Arial Black" panose="020B0604020202020204" pitchFamily="34" charset="0"/>
            </a:endParaRPr>
          </a:p>
        </p:txBody>
      </p:sp>
      <p:sp>
        <p:nvSpPr>
          <p:cNvPr id="5" name="Rectangle 4">
            <a:extLst>
              <a:ext uri="{FF2B5EF4-FFF2-40B4-BE49-F238E27FC236}">
                <a16:creationId xmlns:a16="http://schemas.microsoft.com/office/drawing/2014/main" id="{D48CCE87-DDD6-4846-8AFF-445738070CEE}"/>
              </a:ext>
            </a:extLst>
          </p:cNvPr>
          <p:cNvSpPr/>
          <p:nvPr/>
        </p:nvSpPr>
        <p:spPr>
          <a:xfrm rot="1332912">
            <a:off x="6514126" y="1409709"/>
            <a:ext cx="1935530" cy="523220"/>
          </a:xfrm>
          <a:prstGeom prst="rect">
            <a:avLst/>
          </a:prstGeom>
        </p:spPr>
        <p:txBody>
          <a:bodyPr wrap="none">
            <a:spAutoFit/>
          </a:bodyPr>
          <a:lstStyle/>
          <a:p>
            <a:r>
              <a:rPr lang="en-US" sz="2800" b="1" dirty="0">
                <a:solidFill>
                  <a:srgbClr val="C00000"/>
                </a:solidFill>
                <a:latin typeface="Arial Black" panose="020B0604020202020204" pitchFamily="34" charset="0"/>
                <a:ea typeface="ＭＳ Ｐゴシック" charset="0"/>
                <a:cs typeface="Arial Black" panose="020B0604020202020204" pitchFamily="34" charset="0"/>
              </a:rPr>
              <a:t>Progress</a:t>
            </a:r>
            <a:endParaRPr lang="en-US" sz="2800" dirty="0">
              <a:solidFill>
                <a:prstClr val="black"/>
              </a:solidFill>
              <a:latin typeface="Calibri" charset="0"/>
              <a:ea typeface="ＭＳ Ｐゴシック" charset="0"/>
            </a:endParaRPr>
          </a:p>
        </p:txBody>
      </p:sp>
    </p:spTree>
    <p:extLst>
      <p:ext uri="{BB962C8B-B14F-4D97-AF65-F5344CB8AC3E}">
        <p14:creationId xmlns:p14="http://schemas.microsoft.com/office/powerpoint/2010/main" val="4247198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txBox="1">
            <a:spLocks/>
          </p:cNvSpPr>
          <p:nvPr/>
        </p:nvSpPr>
        <p:spPr bwMode="auto">
          <a:xfrm>
            <a:off x="218365" y="1034890"/>
            <a:ext cx="8707271" cy="113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US" sz="3200" spc="-7" dirty="0">
                <a:latin typeface="Cambria" panose="02040503050406030204" pitchFamily="18" charset="0"/>
                <a:ea typeface="Cambria" panose="02040503050406030204" pitchFamily="18" charset="0"/>
                <a:cs typeface="Calibri"/>
                <a:hlinkClick r:id="rId3"/>
              </a:rPr>
              <a:t>https://www.ngs.noaa.gov/ADVISORS/</a:t>
            </a:r>
            <a:endParaRPr lang="en-US" sz="3200" spc="-7" dirty="0">
              <a:latin typeface="Cambria" panose="02040503050406030204" pitchFamily="18" charset="0"/>
              <a:ea typeface="Cambria" panose="02040503050406030204" pitchFamily="18" charset="0"/>
              <a:cs typeface="Calibri"/>
            </a:endParaRPr>
          </a:p>
          <a:p>
            <a:pPr algn="ctr">
              <a:lnSpc>
                <a:spcPct val="95000"/>
              </a:lnSpc>
              <a:buClr>
                <a:srgbClr val="000000"/>
              </a:buClr>
              <a:buSzPct val="45000"/>
            </a:pPr>
            <a:r>
              <a:rPr lang="en-GB" sz="3200" dirty="0">
                <a:latin typeface="Cambria" panose="02040503050406030204" pitchFamily="18" charset="0"/>
                <a:ea typeface="Cambria" panose="02040503050406030204" pitchFamily="18" charset="0"/>
              </a:rPr>
              <a:t>-use any major search engine: “NGS advisors”</a:t>
            </a:r>
          </a:p>
        </p:txBody>
      </p:sp>
      <p:sp>
        <p:nvSpPr>
          <p:cNvPr id="6" name="TextBox 1"/>
          <p:cNvSpPr txBox="1">
            <a:spLocks noChangeArrowheads="1"/>
          </p:cNvSpPr>
          <p:nvPr/>
        </p:nvSpPr>
        <p:spPr bwMode="auto">
          <a:xfrm>
            <a:off x="218365" y="2792200"/>
            <a:ext cx="8707271"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3600" b="1" dirty="0">
                <a:latin typeface="Cambria" panose="02040503050406030204" pitchFamily="18" charset="0"/>
                <a:ea typeface="Cambria" panose="02040503050406030204" pitchFamily="18" charset="0"/>
              </a:rPr>
              <a:t>Daniel Determan</a:t>
            </a:r>
          </a:p>
          <a:p>
            <a:pPr algn="ctr"/>
            <a:r>
              <a:rPr lang="en-GB" sz="3600" b="1" dirty="0">
                <a:latin typeface="Cambria" panose="02040503050406030204" pitchFamily="18" charset="0"/>
                <a:ea typeface="Cambria" panose="02040503050406030204" pitchFamily="18" charset="0"/>
              </a:rPr>
              <a:t>Northwest Regional Geodetic Advisor</a:t>
            </a:r>
          </a:p>
          <a:p>
            <a:pPr algn="ctr"/>
            <a:endParaRPr lang="en-GB" sz="3600" b="1" dirty="0">
              <a:latin typeface="Cambria" panose="02040503050406030204" pitchFamily="18" charset="0"/>
              <a:ea typeface="Cambria" panose="02040503050406030204" pitchFamily="18" charset="0"/>
            </a:endParaRPr>
          </a:p>
          <a:p>
            <a:pPr algn="ctr"/>
            <a:r>
              <a:rPr lang="en-GB" sz="3600" b="1" dirty="0">
                <a:latin typeface="Cambria" panose="02040503050406030204" pitchFamily="18" charset="0"/>
                <a:ea typeface="Cambria" panose="02040503050406030204" pitchFamily="18" charset="0"/>
              </a:rPr>
              <a:t>dan.determan@noaa.gov</a:t>
            </a:r>
          </a:p>
          <a:p>
            <a:pPr algn="ctr"/>
            <a:r>
              <a:rPr lang="en-GB" sz="3600" b="1" dirty="0">
                <a:latin typeface="Cambria" panose="02040503050406030204" pitchFamily="18" charset="0"/>
                <a:ea typeface="Cambria" panose="02040503050406030204" pitchFamily="18" charset="0"/>
              </a:rPr>
              <a:t>206-526-6874 (o)</a:t>
            </a:r>
          </a:p>
          <a:p>
            <a:pPr algn="ctr"/>
            <a:r>
              <a:rPr lang="en-GB" sz="3600" b="1" dirty="0">
                <a:latin typeface="Cambria" panose="02040503050406030204" pitchFamily="18" charset="0"/>
                <a:ea typeface="Cambria" panose="02040503050406030204" pitchFamily="18" charset="0"/>
              </a:rPr>
              <a:t>202-306-6716 (m)</a:t>
            </a:r>
          </a:p>
        </p:txBody>
      </p:sp>
    </p:spTree>
    <p:extLst>
      <p:ext uri="{BB962C8B-B14F-4D97-AF65-F5344CB8AC3E}">
        <p14:creationId xmlns:p14="http://schemas.microsoft.com/office/powerpoint/2010/main" val="24580814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3999" cy="1143000"/>
          </a:xfrm>
        </p:spPr>
        <p:txBody>
          <a:bodyPr/>
          <a:lstStyle/>
          <a:p>
            <a:r>
              <a:rPr lang="en-US" sz="4000" dirty="0">
                <a:latin typeface="Cambria" panose="02040503050406030204" pitchFamily="18" charset="0"/>
                <a:ea typeface="Cambria" panose="02040503050406030204" pitchFamily="18" charset="0"/>
              </a:rPr>
              <a:t>Example of application of EPP and IFVM</a:t>
            </a:r>
          </a:p>
        </p:txBody>
      </p:sp>
      <p:sp>
        <p:nvSpPr>
          <p:cNvPr id="3" name="Content Placeholder 2"/>
          <p:cNvSpPr>
            <a:spLocks noGrp="1"/>
          </p:cNvSpPr>
          <p:nvPr>
            <p:ph idx="1"/>
          </p:nvPr>
        </p:nvSpPr>
        <p:spPr>
          <a:xfrm>
            <a:off x="-1" y="1310894"/>
            <a:ext cx="6642101" cy="1690661"/>
          </a:xfrm>
        </p:spPr>
        <p:txBody>
          <a:bodyPr/>
          <a:lstStyle/>
          <a:p>
            <a:r>
              <a:rPr lang="en-US" sz="2400" dirty="0">
                <a:latin typeface="Cambria" panose="02040503050406030204" pitchFamily="18" charset="0"/>
                <a:ea typeface="Cambria" panose="02040503050406030204" pitchFamily="18" charset="0"/>
              </a:rPr>
              <a:t>It’s 2039 and you are working in San Diego using NATRF2022 </a:t>
            </a:r>
          </a:p>
          <a:p>
            <a:r>
              <a:rPr lang="en-US" sz="2400" dirty="0">
                <a:latin typeface="Cambria" panose="02040503050406030204" pitchFamily="18" charset="0"/>
                <a:ea typeface="Cambria" panose="02040503050406030204" pitchFamily="18" charset="0"/>
              </a:rPr>
              <a:t>And you need to compare your work to another survey from 2028</a:t>
            </a:r>
            <a:endParaRPr lang="en-US" sz="2000" dirty="0">
              <a:latin typeface="Cambria" panose="02040503050406030204" pitchFamily="18" charset="0"/>
              <a:ea typeface="Cambria" panose="02040503050406030204" pitchFamily="18" charset="0"/>
            </a:endParaRPr>
          </a:p>
        </p:txBody>
      </p:sp>
      <p:sp>
        <p:nvSpPr>
          <p:cNvPr id="19" name="Cloud 18"/>
          <p:cNvSpPr/>
          <p:nvPr/>
        </p:nvSpPr>
        <p:spPr>
          <a:xfrm>
            <a:off x="6081732" y="1266112"/>
            <a:ext cx="2935267" cy="1440261"/>
          </a:xfrm>
          <a:prstGeom prst="cloud">
            <a:avLst/>
          </a:prstGeom>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Important:  This slide only covers </a:t>
            </a:r>
            <a:r>
              <a:rPr kumimoji="0" lang="en-US" sz="1800" b="0" i="1" u="none" strike="noStrike" kern="1200" cap="none" spc="0" normalizeH="0" baseline="0" noProof="0" dirty="0">
                <a:ln>
                  <a:noFill/>
                </a:ln>
                <a:solidFill>
                  <a:prstClr val="black"/>
                </a:solidFill>
                <a:effectLst/>
                <a:uLnTx/>
                <a:uFillTx/>
                <a:latin typeface="Calibri"/>
                <a:ea typeface="+mn-ea"/>
                <a:cs typeface="+mn-cs"/>
              </a:rPr>
              <a:t>geometric</a:t>
            </a:r>
            <a:r>
              <a:rPr kumimoji="0" lang="en-US" sz="1800" b="0" i="0" u="none" strike="noStrike" kern="1200" cap="none" spc="0" normalizeH="0" baseline="0" noProof="0" dirty="0">
                <a:ln>
                  <a:noFill/>
                </a:ln>
                <a:solidFill>
                  <a:prstClr val="black"/>
                </a:solidFill>
                <a:effectLst/>
                <a:uLnTx/>
                <a:uFillTx/>
                <a:latin typeface="Calibri"/>
                <a:ea typeface="+mn-ea"/>
                <a:cs typeface="+mn-cs"/>
              </a:rPr>
              <a:t> coordinates.  </a:t>
            </a:r>
          </a:p>
        </p:txBody>
      </p:sp>
      <p:sp>
        <p:nvSpPr>
          <p:cNvPr id="33" name="Rectangle 32"/>
          <p:cNvSpPr/>
          <p:nvPr/>
        </p:nvSpPr>
        <p:spPr>
          <a:xfrm>
            <a:off x="7567125" y="3707253"/>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a:ea typeface="+mn-ea"/>
                <a:cs typeface="+mn-cs"/>
              </a:rPr>
              <a:t>NATRF2022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ep. 2028.048</a:t>
            </a:r>
          </a:p>
        </p:txBody>
      </p:sp>
      <p:sp>
        <p:nvSpPr>
          <p:cNvPr id="35" name="Rectangle 34"/>
          <p:cNvSpPr/>
          <p:nvPr/>
        </p:nvSpPr>
        <p:spPr>
          <a:xfrm>
            <a:off x="139700" y="3707253"/>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a:ea typeface="+mn-ea"/>
                <a:cs typeface="+mn-cs"/>
              </a:rPr>
              <a:t>PATRF2022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ep. 2028.048</a:t>
            </a:r>
          </a:p>
        </p:txBody>
      </p:sp>
      <p:sp>
        <p:nvSpPr>
          <p:cNvPr id="36" name="Rectangle 35"/>
          <p:cNvSpPr/>
          <p:nvPr/>
        </p:nvSpPr>
        <p:spPr>
          <a:xfrm>
            <a:off x="3853412" y="3707253"/>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ITRF2014</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ep. 2028.048</a:t>
            </a:r>
          </a:p>
        </p:txBody>
      </p:sp>
      <p:sp>
        <p:nvSpPr>
          <p:cNvPr id="38" name="Rectangle 37"/>
          <p:cNvSpPr/>
          <p:nvPr/>
        </p:nvSpPr>
        <p:spPr>
          <a:xfrm>
            <a:off x="7567125" y="5700697"/>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a:ea typeface="+mn-ea"/>
                <a:cs typeface="+mn-cs"/>
              </a:rPr>
              <a:t>NATRF2022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ep. 2039.704</a:t>
            </a:r>
          </a:p>
        </p:txBody>
      </p:sp>
      <p:sp>
        <p:nvSpPr>
          <p:cNvPr id="39" name="Rectangle 38"/>
          <p:cNvSpPr/>
          <p:nvPr/>
        </p:nvSpPr>
        <p:spPr>
          <a:xfrm>
            <a:off x="3853412" y="5700699"/>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ITRF2014</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ep. 2039.704</a:t>
            </a:r>
          </a:p>
        </p:txBody>
      </p:sp>
      <p:sp>
        <p:nvSpPr>
          <p:cNvPr id="41" name="Rectangle 40"/>
          <p:cNvSpPr/>
          <p:nvPr/>
        </p:nvSpPr>
        <p:spPr>
          <a:xfrm>
            <a:off x="139700" y="5700698"/>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a:ea typeface="+mn-ea"/>
                <a:cs typeface="+mn-cs"/>
              </a:rPr>
              <a:t>PATRF2022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ep. 2039.704</a:t>
            </a:r>
          </a:p>
        </p:txBody>
      </p:sp>
      <p:sp>
        <p:nvSpPr>
          <p:cNvPr id="42" name="Flowchart: Data 41"/>
          <p:cNvSpPr/>
          <p:nvPr/>
        </p:nvSpPr>
        <p:spPr>
          <a:xfrm>
            <a:off x="2098302" y="3695853"/>
            <a:ext cx="1246383" cy="612648"/>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EPP2022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(PA)</a:t>
            </a:r>
          </a:p>
        </p:txBody>
      </p:sp>
      <p:sp>
        <p:nvSpPr>
          <p:cNvPr id="44" name="Flowchart: Data 43"/>
          <p:cNvSpPr/>
          <p:nvPr/>
        </p:nvSpPr>
        <p:spPr>
          <a:xfrm>
            <a:off x="5844719" y="3707252"/>
            <a:ext cx="1246383" cy="612648"/>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EPP2022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(NA)</a:t>
            </a:r>
          </a:p>
        </p:txBody>
      </p:sp>
      <p:sp>
        <p:nvSpPr>
          <p:cNvPr id="45" name="Flowchart: Data 44"/>
          <p:cNvSpPr/>
          <p:nvPr/>
        </p:nvSpPr>
        <p:spPr>
          <a:xfrm>
            <a:off x="5844719" y="5689297"/>
            <a:ext cx="1246383" cy="612648"/>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EPP2022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(NA)</a:t>
            </a:r>
          </a:p>
        </p:txBody>
      </p:sp>
      <p:sp>
        <p:nvSpPr>
          <p:cNvPr id="47" name="Flowchart: Data 46"/>
          <p:cNvSpPr/>
          <p:nvPr/>
        </p:nvSpPr>
        <p:spPr>
          <a:xfrm>
            <a:off x="2098302" y="5689297"/>
            <a:ext cx="1246383" cy="612648"/>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EPP2022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(PA)</a:t>
            </a:r>
          </a:p>
        </p:txBody>
      </p:sp>
      <p:sp>
        <p:nvSpPr>
          <p:cNvPr id="48" name="Oval 47"/>
          <p:cNvSpPr/>
          <p:nvPr/>
        </p:nvSpPr>
        <p:spPr>
          <a:xfrm>
            <a:off x="139700" y="4664075"/>
            <a:ext cx="1449875" cy="616744"/>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IFVM2022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(PA)</a:t>
            </a:r>
          </a:p>
        </p:txBody>
      </p:sp>
      <p:sp>
        <p:nvSpPr>
          <p:cNvPr id="50" name="Oval 49"/>
          <p:cNvSpPr/>
          <p:nvPr/>
        </p:nvSpPr>
        <p:spPr>
          <a:xfrm>
            <a:off x="7567125" y="4719320"/>
            <a:ext cx="1449875" cy="561498"/>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IFVM2022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(NA)</a:t>
            </a:r>
          </a:p>
        </p:txBody>
      </p:sp>
      <p:cxnSp>
        <p:nvCxnSpPr>
          <p:cNvPr id="51" name="Straight Arrow Connector 50"/>
          <p:cNvCxnSpPr>
            <a:stCxn id="35" idx="3"/>
            <a:endCxn id="42" idx="2"/>
          </p:cNvCxnSpPr>
          <p:nvPr/>
        </p:nvCxnSpPr>
        <p:spPr>
          <a:xfrm flipV="1">
            <a:off x="1589574" y="4002177"/>
            <a:ext cx="633366" cy="57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42" idx="5"/>
            <a:endCxn id="36" idx="1"/>
          </p:cNvCxnSpPr>
          <p:nvPr/>
        </p:nvCxnSpPr>
        <p:spPr>
          <a:xfrm>
            <a:off x="3220047" y="4002177"/>
            <a:ext cx="633366" cy="57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44" idx="2"/>
            <a:endCxn id="36" idx="3"/>
          </p:cNvCxnSpPr>
          <p:nvPr/>
        </p:nvCxnSpPr>
        <p:spPr>
          <a:xfrm flipH="1" flipV="1">
            <a:off x="5303288" y="4007878"/>
            <a:ext cx="666071" cy="569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33" idx="1"/>
            <a:endCxn id="44" idx="5"/>
          </p:cNvCxnSpPr>
          <p:nvPr/>
        </p:nvCxnSpPr>
        <p:spPr>
          <a:xfrm flipH="1">
            <a:off x="6966465" y="4007878"/>
            <a:ext cx="600661" cy="569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50" idx="0"/>
            <a:endCxn id="33" idx="2"/>
          </p:cNvCxnSpPr>
          <p:nvPr/>
        </p:nvCxnSpPr>
        <p:spPr>
          <a:xfrm flipV="1">
            <a:off x="8292062" y="4308502"/>
            <a:ext cx="0" cy="41081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50" idx="4"/>
            <a:endCxn id="38" idx="0"/>
          </p:cNvCxnSpPr>
          <p:nvPr/>
        </p:nvCxnSpPr>
        <p:spPr>
          <a:xfrm>
            <a:off x="8292062" y="5280818"/>
            <a:ext cx="0" cy="41987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48" idx="0"/>
            <a:endCxn id="35" idx="2"/>
          </p:cNvCxnSpPr>
          <p:nvPr/>
        </p:nvCxnSpPr>
        <p:spPr>
          <a:xfrm flipH="1" flipV="1">
            <a:off x="864638" y="4308501"/>
            <a:ext cx="1" cy="35557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48" idx="4"/>
            <a:endCxn id="41" idx="0"/>
          </p:cNvCxnSpPr>
          <p:nvPr/>
        </p:nvCxnSpPr>
        <p:spPr>
          <a:xfrm flipH="1">
            <a:off x="864638" y="5280819"/>
            <a:ext cx="1" cy="41987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41" idx="3"/>
            <a:endCxn id="47" idx="2"/>
          </p:cNvCxnSpPr>
          <p:nvPr/>
        </p:nvCxnSpPr>
        <p:spPr>
          <a:xfrm flipV="1">
            <a:off x="1589574" y="5995622"/>
            <a:ext cx="633366" cy="570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47" idx="5"/>
            <a:endCxn id="39" idx="1"/>
          </p:cNvCxnSpPr>
          <p:nvPr/>
        </p:nvCxnSpPr>
        <p:spPr>
          <a:xfrm>
            <a:off x="3220047" y="5995621"/>
            <a:ext cx="633366" cy="570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39" idx="3"/>
            <a:endCxn id="45" idx="2"/>
          </p:cNvCxnSpPr>
          <p:nvPr/>
        </p:nvCxnSpPr>
        <p:spPr>
          <a:xfrm flipV="1">
            <a:off x="5303288" y="5995621"/>
            <a:ext cx="666071" cy="570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38" idx="1"/>
            <a:endCxn id="45" idx="5"/>
          </p:cNvCxnSpPr>
          <p:nvPr/>
        </p:nvCxnSpPr>
        <p:spPr>
          <a:xfrm flipH="1" flipV="1">
            <a:off x="6966465" y="5995621"/>
            <a:ext cx="600661" cy="57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0" name="Content Placeholder 2"/>
          <p:cNvSpPr txBox="1">
            <a:spLocks/>
          </p:cNvSpPr>
          <p:nvPr/>
        </p:nvSpPr>
        <p:spPr bwMode="auto">
          <a:xfrm>
            <a:off x="368300" y="2990348"/>
            <a:ext cx="8407400" cy="41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defRPr/>
            </a:pPr>
            <a:r>
              <a:rPr kumimoji="0" lang="en-US" sz="2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…the catch is, that survey was done in PATRF2022</a:t>
            </a:r>
          </a:p>
        </p:txBody>
      </p:sp>
    </p:spTree>
    <p:extLst>
      <p:ext uri="{BB962C8B-B14F-4D97-AF65-F5344CB8AC3E}">
        <p14:creationId xmlns:p14="http://schemas.microsoft.com/office/powerpoint/2010/main" val="172456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500"/>
                                        <p:tgtEl>
                                          <p:spTgt spid="5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5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500"/>
                                        <p:tgtEl>
                                          <p:spTgt spid="5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fade">
                                      <p:cBhvr>
                                        <p:cTn id="57" dur="500"/>
                                        <p:tgtEl>
                                          <p:spTgt spid="5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500"/>
                                        <p:tgtEl>
                                          <p:spTgt spid="50"/>
                                        </p:tgtEl>
                                      </p:cBhvr>
                                    </p:animEffect>
                                  </p:childTnLst>
                                </p:cTn>
                              </p:par>
                              <p:par>
                                <p:cTn id="61" presetID="10" presetClass="entr" presetSubtype="0"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fade">
                                      <p:cBhvr>
                                        <p:cTn id="63" dur="500"/>
                                        <p:tgtEl>
                                          <p:spTgt spid="5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fade">
                                      <p:cBhvr>
                                        <p:cTn id="68" dur="500"/>
                                        <p:tgtEl>
                                          <p:spTgt spid="5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500"/>
                                        <p:tgtEl>
                                          <p:spTgt spid="48"/>
                                        </p:tgtEl>
                                      </p:cBhvr>
                                    </p:animEffect>
                                  </p:childTnLst>
                                </p:cTn>
                              </p:par>
                              <p:par>
                                <p:cTn id="72" presetID="10" presetClass="entr" presetSubtype="0" fill="hold"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fade">
                                      <p:cBhvr>
                                        <p:cTn id="77" dur="500"/>
                                        <p:tgtEl>
                                          <p:spTgt spid="4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fade">
                                      <p:cBhvr>
                                        <p:cTn id="85" dur="500"/>
                                        <p:tgtEl>
                                          <p:spTgt spid="4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fade">
                                      <p:cBhvr>
                                        <p:cTn id="90" dur="500"/>
                                        <p:tgtEl>
                                          <p:spTgt spid="6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fade">
                                      <p:cBhvr>
                                        <p:cTn id="93" dur="500"/>
                                        <p:tgtEl>
                                          <p:spTgt spid="3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fade">
                                      <p:cBhvr>
                                        <p:cTn id="98" dur="500"/>
                                        <p:tgtEl>
                                          <p:spTgt spid="6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fade">
                                      <p:cBhvr>
                                        <p:cTn id="101" dur="500"/>
                                        <p:tgtEl>
                                          <p:spTgt spid="45"/>
                                        </p:tgtEl>
                                      </p:cBhvr>
                                    </p:animEffect>
                                  </p:childTnLst>
                                </p:cTn>
                              </p:par>
                              <p:par>
                                <p:cTn id="102" presetID="10" presetClass="entr" presetSubtype="0" fill="hold" nodeType="with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fade">
                                      <p:cBhvr>
                                        <p:cTn id="10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3" grpId="0" animBg="1"/>
      <p:bldP spid="35" grpId="0" animBg="1"/>
      <p:bldP spid="36" grpId="0" animBg="1"/>
      <p:bldP spid="38" grpId="0" animBg="1"/>
      <p:bldP spid="39" grpId="0" animBg="1"/>
      <p:bldP spid="41" grpId="0" animBg="1"/>
      <p:bldP spid="42" grpId="0" animBg="1"/>
      <p:bldP spid="44" grpId="0" animBg="1"/>
      <p:bldP spid="45" grpId="0" animBg="1"/>
      <p:bldP spid="47" grpId="0" animBg="1"/>
      <p:bldP spid="48" grpId="0" animBg="1"/>
      <p:bldP spid="50" grpId="0" animBg="1"/>
      <p:bldP spid="3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3999" cy="1143000"/>
          </a:xfrm>
        </p:spPr>
        <p:txBody>
          <a:bodyPr/>
          <a:lstStyle/>
          <a:p>
            <a:r>
              <a:rPr lang="en-US" sz="4000" dirty="0">
                <a:latin typeface="Cambria" panose="02040503050406030204" pitchFamily="18" charset="0"/>
                <a:ea typeface="Cambria" panose="02040503050406030204" pitchFamily="18" charset="0"/>
              </a:rPr>
              <a:t>Example of application of IFVM</a:t>
            </a:r>
          </a:p>
        </p:txBody>
      </p:sp>
      <p:sp>
        <p:nvSpPr>
          <p:cNvPr id="3" name="Content Placeholder 2"/>
          <p:cNvSpPr>
            <a:spLocks noGrp="1"/>
          </p:cNvSpPr>
          <p:nvPr>
            <p:ph idx="1"/>
          </p:nvPr>
        </p:nvSpPr>
        <p:spPr>
          <a:xfrm>
            <a:off x="-1" y="1310894"/>
            <a:ext cx="6642101" cy="1690661"/>
          </a:xfrm>
        </p:spPr>
        <p:txBody>
          <a:bodyPr/>
          <a:lstStyle/>
          <a:p>
            <a:r>
              <a:rPr lang="en-US" sz="2400" dirty="0">
                <a:latin typeface="Cambria" panose="02040503050406030204" pitchFamily="18" charset="0"/>
                <a:ea typeface="Cambria" panose="02040503050406030204" pitchFamily="18" charset="0"/>
              </a:rPr>
              <a:t>It’s 2039 and you are working in Chicago  using NATRF2022 </a:t>
            </a:r>
          </a:p>
          <a:p>
            <a:r>
              <a:rPr lang="en-US" sz="2400" dirty="0">
                <a:latin typeface="Cambria" panose="02040503050406030204" pitchFamily="18" charset="0"/>
                <a:ea typeface="Cambria" panose="02040503050406030204" pitchFamily="18" charset="0"/>
              </a:rPr>
              <a:t>And you need to compare your work to another survey from 2028</a:t>
            </a:r>
            <a:endParaRPr lang="en-US" sz="2000" dirty="0">
              <a:latin typeface="Cambria" panose="02040503050406030204" pitchFamily="18" charset="0"/>
              <a:ea typeface="Cambria" panose="02040503050406030204" pitchFamily="18" charset="0"/>
            </a:endParaRPr>
          </a:p>
        </p:txBody>
      </p:sp>
      <p:sp>
        <p:nvSpPr>
          <p:cNvPr id="19" name="Cloud 18"/>
          <p:cNvSpPr/>
          <p:nvPr/>
        </p:nvSpPr>
        <p:spPr>
          <a:xfrm>
            <a:off x="6081732" y="1266112"/>
            <a:ext cx="2935267" cy="1440261"/>
          </a:xfrm>
          <a:prstGeom prst="cloud">
            <a:avLst/>
          </a:prstGeom>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Important:  This slide only covers </a:t>
            </a:r>
            <a:r>
              <a:rPr kumimoji="0" lang="en-US" sz="1800" b="0" i="1" u="none" strike="noStrike" kern="1200" cap="none" spc="0" normalizeH="0" baseline="0" noProof="0" dirty="0">
                <a:ln>
                  <a:noFill/>
                </a:ln>
                <a:solidFill>
                  <a:prstClr val="black"/>
                </a:solidFill>
                <a:effectLst/>
                <a:uLnTx/>
                <a:uFillTx/>
                <a:latin typeface="Calibri"/>
                <a:ea typeface="+mn-ea"/>
                <a:cs typeface="+mn-cs"/>
              </a:rPr>
              <a:t>geometric</a:t>
            </a:r>
            <a:r>
              <a:rPr kumimoji="0" lang="en-US" sz="1800" b="0" i="0" u="none" strike="noStrike" kern="1200" cap="none" spc="0" normalizeH="0" baseline="0" noProof="0" dirty="0">
                <a:ln>
                  <a:noFill/>
                </a:ln>
                <a:solidFill>
                  <a:prstClr val="black"/>
                </a:solidFill>
                <a:effectLst/>
                <a:uLnTx/>
                <a:uFillTx/>
                <a:latin typeface="Calibri"/>
                <a:ea typeface="+mn-ea"/>
                <a:cs typeface="+mn-cs"/>
              </a:rPr>
              <a:t> coordinates.  </a:t>
            </a:r>
          </a:p>
        </p:txBody>
      </p:sp>
      <p:sp>
        <p:nvSpPr>
          <p:cNvPr id="35" name="Rectangle 34"/>
          <p:cNvSpPr/>
          <p:nvPr/>
        </p:nvSpPr>
        <p:spPr>
          <a:xfrm>
            <a:off x="139700" y="3707253"/>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a:ea typeface="+mn-ea"/>
                <a:cs typeface="+mn-cs"/>
              </a:rPr>
              <a:t>NATRF2022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ep. 2028.048</a:t>
            </a:r>
          </a:p>
        </p:txBody>
      </p:sp>
      <p:sp>
        <p:nvSpPr>
          <p:cNvPr id="41" name="Rectangle 40"/>
          <p:cNvSpPr/>
          <p:nvPr/>
        </p:nvSpPr>
        <p:spPr>
          <a:xfrm>
            <a:off x="139700" y="5700698"/>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a:ea typeface="+mn-ea"/>
                <a:cs typeface="+mn-cs"/>
              </a:rPr>
              <a:t>NATRF2022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ep. 2039.704</a:t>
            </a:r>
          </a:p>
        </p:txBody>
      </p:sp>
      <p:sp>
        <p:nvSpPr>
          <p:cNvPr id="48" name="Oval 47"/>
          <p:cNvSpPr/>
          <p:nvPr/>
        </p:nvSpPr>
        <p:spPr>
          <a:xfrm>
            <a:off x="139700" y="4664075"/>
            <a:ext cx="1449875" cy="616744"/>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IFVM2022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(NA)</a:t>
            </a:r>
          </a:p>
        </p:txBody>
      </p:sp>
      <p:cxnSp>
        <p:nvCxnSpPr>
          <p:cNvPr id="58" name="Straight Arrow Connector 57"/>
          <p:cNvCxnSpPr>
            <a:stCxn id="48" idx="0"/>
            <a:endCxn id="35" idx="2"/>
          </p:cNvCxnSpPr>
          <p:nvPr/>
        </p:nvCxnSpPr>
        <p:spPr>
          <a:xfrm flipH="1" flipV="1">
            <a:off x="864638" y="4308501"/>
            <a:ext cx="1" cy="35557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48" idx="4"/>
            <a:endCxn id="41" idx="0"/>
          </p:cNvCxnSpPr>
          <p:nvPr/>
        </p:nvCxnSpPr>
        <p:spPr>
          <a:xfrm flipH="1">
            <a:off x="864638" y="5280819"/>
            <a:ext cx="1" cy="41987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710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10" presetClass="entr" presetSubtype="0"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5" grpId="0" animBg="1"/>
      <p:bldP spid="41" grpId="0" animBg="1"/>
      <p:bldP spid="4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BShaw\Graphics\New_Vertical_Datum\New_vert_datum.png">
            <a:extLst>
              <a:ext uri="{FF2B5EF4-FFF2-40B4-BE49-F238E27FC236}">
                <a16:creationId xmlns:a16="http://schemas.microsoft.com/office/drawing/2014/main" id="{BD8D22A3-D8C9-4C8A-86F7-5A21E3CAEE33}"/>
              </a:ext>
            </a:extLst>
          </p:cNvPr>
          <p:cNvPicPr>
            <a:picLocks noGrp="1" noChangeAspect="1" noChangeArrowheads="1"/>
          </p:cNvPicPr>
          <p:nvPr>
            <p:ph idx="1"/>
          </p:nvPr>
        </p:nvPicPr>
        <p:blipFill>
          <a:blip r:embed="rId3"/>
          <a:srcRect/>
          <a:stretch>
            <a:fillRect/>
          </a:stretch>
        </p:blipFill>
        <p:spPr bwMode="auto">
          <a:xfrm>
            <a:off x="0" y="621793"/>
            <a:ext cx="9139999" cy="6093332"/>
          </a:xfrm>
          <a:prstGeom prst="rect">
            <a:avLst/>
          </a:prstGeom>
          <a:noFill/>
          <a:ln w="9525">
            <a:noFill/>
            <a:miter lim="800000"/>
            <a:headEnd/>
            <a:tailEnd/>
          </a:ln>
        </p:spPr>
      </p:pic>
    </p:spTree>
    <p:extLst>
      <p:ext uri="{BB962C8B-B14F-4D97-AF65-F5344CB8AC3E}">
        <p14:creationId xmlns:p14="http://schemas.microsoft.com/office/powerpoint/2010/main" val="271594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14301" y="274638"/>
            <a:ext cx="8925791" cy="1143000"/>
          </a:xfrm>
        </p:spPr>
        <p:txBody>
          <a:bodyPr/>
          <a:lstStyle/>
          <a:p>
            <a:r>
              <a:rPr lang="en-US" altLang="en-US" sz="3600" b="1" dirty="0">
                <a:latin typeface="Cambria" panose="02040503050406030204" pitchFamily="18" charset="0"/>
                <a:ea typeface="Tahoma" panose="020B0604030504040204" pitchFamily="34" charset="0"/>
                <a:cs typeface="Tahoma" panose="020B0604030504040204" pitchFamily="34" charset="0"/>
              </a:rPr>
              <a:t>National Spatial Reference System (NSRS)</a:t>
            </a:r>
            <a:endParaRPr lang="en-US" sz="3600" dirty="0"/>
          </a:p>
        </p:txBody>
      </p:sp>
      <p:graphicFrame>
        <p:nvGraphicFramePr>
          <p:cNvPr id="4" name="Content Placeholder 6"/>
          <p:cNvGraphicFramePr>
            <a:graphicFrameLocks noGrp="1"/>
          </p:cNvGraphicFramePr>
          <p:nvPr>
            <p:ph idx="4294967295"/>
            <p:extLst/>
          </p:nvPr>
        </p:nvGraphicFramePr>
        <p:xfrm>
          <a:off x="114302" y="1745676"/>
          <a:ext cx="8925791" cy="4069658"/>
        </p:xfrm>
        <a:graphic>
          <a:graphicData uri="http://schemas.openxmlformats.org/drawingml/2006/table">
            <a:tbl>
              <a:tblPr firstRow="1" bandRow="1">
                <a:tableStyleId>{5C22544A-7EE6-4342-B048-85BDC9FD1C3A}</a:tableStyleId>
              </a:tblPr>
              <a:tblGrid>
                <a:gridCol w="2493818">
                  <a:extLst>
                    <a:ext uri="{9D8B030D-6E8A-4147-A177-3AD203B41FA5}">
                      <a16:colId xmlns:a16="http://schemas.microsoft.com/office/drawing/2014/main" val="2202110323"/>
                    </a:ext>
                  </a:extLst>
                </a:gridCol>
                <a:gridCol w="1969079">
                  <a:extLst>
                    <a:ext uri="{9D8B030D-6E8A-4147-A177-3AD203B41FA5}">
                      <a16:colId xmlns:a16="http://schemas.microsoft.com/office/drawing/2014/main" val="1277430874"/>
                    </a:ext>
                  </a:extLst>
                </a:gridCol>
                <a:gridCol w="2072058">
                  <a:extLst>
                    <a:ext uri="{9D8B030D-6E8A-4147-A177-3AD203B41FA5}">
                      <a16:colId xmlns:a16="http://schemas.microsoft.com/office/drawing/2014/main" val="2463132348"/>
                    </a:ext>
                  </a:extLst>
                </a:gridCol>
                <a:gridCol w="2390836">
                  <a:extLst>
                    <a:ext uri="{9D8B030D-6E8A-4147-A177-3AD203B41FA5}">
                      <a16:colId xmlns:a16="http://schemas.microsoft.com/office/drawing/2014/main" val="2738166315"/>
                    </a:ext>
                  </a:extLst>
                </a:gridCol>
              </a:tblGrid>
              <a:tr h="990228">
                <a:tc>
                  <a:txBody>
                    <a:bodyPr/>
                    <a:lstStyle/>
                    <a:p>
                      <a:r>
                        <a:rPr lang="en-US" sz="1800" dirty="0"/>
                        <a:t>Horizontal</a:t>
                      </a:r>
                      <a:r>
                        <a:rPr lang="en-US" sz="1800" baseline="0" dirty="0"/>
                        <a:t> </a:t>
                      </a:r>
                      <a:r>
                        <a:rPr lang="en-US" sz="1800" dirty="0" err="1"/>
                        <a:t>Datums</a:t>
                      </a:r>
                      <a:r>
                        <a:rPr lang="en-US" sz="1800" dirty="0"/>
                        <a:t> </a:t>
                      </a:r>
                    </a:p>
                    <a:p>
                      <a:r>
                        <a:rPr lang="en-US" sz="1800" dirty="0"/>
                        <a:t>(aka Geometric Reference Frames)</a:t>
                      </a:r>
                    </a:p>
                  </a:txBody>
                  <a:tcPr marL="62939" marR="62939" marT="31470" marB="31470"/>
                </a:tc>
                <a:tc>
                  <a:txBody>
                    <a:bodyPr/>
                    <a:lstStyle/>
                    <a:p>
                      <a:r>
                        <a:rPr lang="en-US" sz="1800" dirty="0"/>
                        <a:t>Vertical</a:t>
                      </a:r>
                    </a:p>
                    <a:p>
                      <a:r>
                        <a:rPr lang="en-US" sz="1800" dirty="0"/>
                        <a:t>Datums</a:t>
                      </a:r>
                    </a:p>
                  </a:txBody>
                  <a:tcPr marL="62939" marR="62939" marT="31470" marB="31470"/>
                </a:tc>
                <a:tc>
                  <a:txBody>
                    <a:bodyPr/>
                    <a:lstStyle/>
                    <a:p>
                      <a:r>
                        <a:rPr lang="en-US" sz="1800" dirty="0"/>
                        <a:t>Geoid</a:t>
                      </a:r>
                    </a:p>
                    <a:p>
                      <a:r>
                        <a:rPr lang="en-US" sz="1800" dirty="0"/>
                        <a:t>Models</a:t>
                      </a:r>
                    </a:p>
                  </a:txBody>
                  <a:tcPr marL="62939" marR="62939" marT="31470" marB="31470"/>
                </a:tc>
                <a:tc>
                  <a:txBody>
                    <a:bodyPr/>
                    <a:lstStyle/>
                    <a:p>
                      <a:r>
                        <a:rPr lang="en-US" sz="1800" dirty="0"/>
                        <a:t>Transformations</a:t>
                      </a:r>
                      <a:r>
                        <a:rPr lang="en-US" sz="1800" baseline="0" dirty="0"/>
                        <a:t> </a:t>
                      </a:r>
                      <a:r>
                        <a:rPr lang="en-US" sz="1800" dirty="0"/>
                        <a:t>and</a:t>
                      </a:r>
                      <a:r>
                        <a:rPr lang="en-US" sz="1800" baseline="0" dirty="0"/>
                        <a:t> </a:t>
                      </a:r>
                      <a:r>
                        <a:rPr lang="en-US" sz="1800" dirty="0"/>
                        <a:t>Conversions</a:t>
                      </a:r>
                    </a:p>
                  </a:txBody>
                  <a:tcPr marL="62939" marR="62939" marT="31470" marB="31470"/>
                </a:tc>
                <a:extLst>
                  <a:ext uri="{0D108BD9-81ED-4DB2-BD59-A6C34878D82A}">
                    <a16:rowId xmlns:a16="http://schemas.microsoft.com/office/drawing/2014/main" val="3022080662"/>
                  </a:ext>
                </a:extLst>
              </a:tr>
              <a:tr h="308918">
                <a:tc>
                  <a:txBody>
                    <a:bodyPr/>
                    <a:lstStyle/>
                    <a:p>
                      <a:r>
                        <a:rPr lang="en-US" sz="1800" dirty="0">
                          <a:latin typeface="Arial" panose="020B0604020202020204" pitchFamily="34" charset="0"/>
                          <a:cs typeface="Arial" panose="020B0604020202020204" pitchFamily="34" charset="0"/>
                        </a:rPr>
                        <a:t>WGS84</a:t>
                      </a:r>
                    </a:p>
                  </a:txBody>
                  <a:tcPr marL="62939" marR="62939" marT="31470" marB="31470"/>
                </a:tc>
                <a:tc>
                  <a:txBody>
                    <a:bodyPr/>
                    <a:lstStyle/>
                    <a:p>
                      <a:r>
                        <a:rPr lang="en-US" sz="1800" dirty="0">
                          <a:latin typeface="Arial" panose="020B0604020202020204" pitchFamily="34" charset="0"/>
                          <a:cs typeface="Arial" panose="020B0604020202020204" pitchFamily="34" charset="0"/>
                        </a:rPr>
                        <a:t>IHRS (by IAG</a:t>
                      </a:r>
                      <a:r>
                        <a:rPr lang="en-US" sz="1800" baseline="0" dirty="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a:latin typeface="Arial" panose="020B0604020202020204" pitchFamily="34" charset="0"/>
                          <a:cs typeface="Arial" panose="020B0604020202020204" pitchFamily="34" charset="0"/>
                        </a:rPr>
                        <a:t>OSU91A</a:t>
                      </a:r>
                    </a:p>
                  </a:txBody>
                  <a:tcPr marL="62939" marR="62939" marT="31470" marB="31470"/>
                </a:tc>
                <a:tc>
                  <a:txBody>
                    <a:bodyPr/>
                    <a:lstStyle/>
                    <a:p>
                      <a:r>
                        <a:rPr lang="en-US" sz="1800" dirty="0">
                          <a:latin typeface="Arial" panose="020B0604020202020204" pitchFamily="34" charset="0"/>
                          <a:cs typeface="Arial" panose="020B0604020202020204" pitchFamily="34" charset="0"/>
                        </a:rPr>
                        <a:t>CORPSCON</a:t>
                      </a:r>
                    </a:p>
                  </a:txBody>
                  <a:tcPr marL="62939" marR="62939" marT="31470" marB="31470"/>
                </a:tc>
                <a:extLst>
                  <a:ext uri="{0D108BD9-81ED-4DB2-BD59-A6C34878D82A}">
                    <a16:rowId xmlns:a16="http://schemas.microsoft.com/office/drawing/2014/main" val="3808544551"/>
                  </a:ext>
                </a:extLst>
              </a:tr>
              <a:tr h="761714">
                <a:tc>
                  <a:txBody>
                    <a:bodyPr/>
                    <a:lstStyle/>
                    <a:p>
                      <a:r>
                        <a:rPr lang="en-US" dirty="0">
                          <a:latin typeface="Arial" panose="020B0604020202020204" pitchFamily="34" charset="0"/>
                          <a:cs typeface="Arial" panose="020B0604020202020204" pitchFamily="34" charset="0"/>
                        </a:rPr>
                        <a:t>WGS72</a:t>
                      </a:r>
                    </a:p>
                  </a:txBody>
                  <a:tcPr marL="62939" marR="62939" marT="31470" marB="31470"/>
                </a:tc>
                <a:tc>
                  <a:txBody>
                    <a:bodyPr/>
                    <a:lstStyle/>
                    <a:p>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a:latin typeface="Arial" panose="020B0604020202020204" pitchFamily="34" charset="0"/>
                          <a:cs typeface="Arial" panose="020B0604020202020204" pitchFamily="34" charset="0"/>
                        </a:rPr>
                        <a:t>EGM96</a:t>
                      </a:r>
                    </a:p>
                  </a:txBody>
                  <a:tcPr marL="62939" marR="62939" marT="31470" marB="31470"/>
                </a:tc>
                <a:tc>
                  <a:txBody>
                    <a:bodyPr/>
                    <a:lstStyle/>
                    <a:p>
                      <a:r>
                        <a:rPr lang="en-US" sz="1800" dirty="0">
                          <a:latin typeface="Arial" panose="020B0604020202020204" pitchFamily="34" charset="0"/>
                          <a:cs typeface="Arial" panose="020B0604020202020204" pitchFamily="34" charset="0"/>
                        </a:rPr>
                        <a:t>Appendix B.6</a:t>
                      </a:r>
                      <a:r>
                        <a:rPr lang="en-US" sz="1800" baseline="0" dirty="0">
                          <a:latin typeface="Arial" panose="020B0604020202020204" pitchFamily="34" charset="0"/>
                          <a:cs typeface="Arial" panose="020B0604020202020204" pitchFamily="34" charset="0"/>
                        </a:rPr>
                        <a:t> of DMA TR 8350.2 (WGS 84)</a:t>
                      </a:r>
                      <a:endParaRPr lang="en-US" sz="1800" dirty="0">
                        <a:latin typeface="Arial" panose="020B0604020202020204" pitchFamily="34" charset="0"/>
                        <a:cs typeface="Arial" panose="020B0604020202020204" pitchFamily="34" charset="0"/>
                      </a:endParaRPr>
                    </a:p>
                  </a:txBody>
                  <a:tcPr marL="62939" marR="62939" marT="31470" marB="31470"/>
                </a:tc>
                <a:extLst>
                  <a:ext uri="{0D108BD9-81ED-4DB2-BD59-A6C34878D82A}">
                    <a16:rowId xmlns:a16="http://schemas.microsoft.com/office/drawing/2014/main" val="348057990"/>
                  </a:ext>
                </a:extLst>
              </a:tr>
              <a:tr h="990228">
                <a:tc>
                  <a:txBody>
                    <a:bodyPr/>
                    <a:lstStyle/>
                    <a:p>
                      <a:r>
                        <a:rPr lang="en-US" sz="1800" dirty="0">
                          <a:latin typeface="Arial" panose="020B0604020202020204" pitchFamily="34" charset="0"/>
                          <a:cs typeface="Arial" panose="020B0604020202020204" pitchFamily="34" charset="0"/>
                        </a:rPr>
                        <a:t>ITRF (Intl.</a:t>
                      </a:r>
                      <a:r>
                        <a:rPr lang="en-US" sz="1800" baseline="0" dirty="0">
                          <a:latin typeface="Arial" panose="020B0604020202020204" pitchFamily="34" charset="0"/>
                          <a:cs typeface="Arial" panose="020B0604020202020204" pitchFamily="34" charset="0"/>
                        </a:rPr>
                        <a:t> Terrestrial Reference Frame by IERS)</a:t>
                      </a:r>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a:latin typeface="Arial" panose="020B0604020202020204" pitchFamily="34" charset="0"/>
                          <a:cs typeface="Arial" panose="020B0604020202020204" pitchFamily="34" charset="0"/>
                        </a:rPr>
                        <a:t>EGM2008</a:t>
                      </a:r>
                    </a:p>
                  </a:txBody>
                  <a:tcPr marL="62939" marR="62939" marT="31470" marB="31470"/>
                </a:tc>
                <a:tc>
                  <a:txBody>
                    <a:bodyPr/>
                    <a:lstStyle/>
                    <a:p>
                      <a:r>
                        <a:rPr lang="en-US" sz="1800" dirty="0">
                          <a:latin typeface="Arial" panose="020B0604020202020204" pitchFamily="34" charset="0"/>
                          <a:cs typeface="Arial" panose="020B0604020202020204" pitchFamily="34" charset="0"/>
                        </a:rPr>
                        <a:t>Oregon Coordinate Reference System (ORCS)</a:t>
                      </a:r>
                    </a:p>
                  </a:txBody>
                  <a:tcPr marL="62939" marR="62939" marT="31470" marB="31470"/>
                </a:tc>
                <a:extLst>
                  <a:ext uri="{0D108BD9-81ED-4DB2-BD59-A6C34878D82A}">
                    <a16:rowId xmlns:a16="http://schemas.microsoft.com/office/drawing/2014/main" val="927589832"/>
                  </a:ext>
                </a:extLst>
              </a:tr>
              <a:tr h="990228">
                <a:tc>
                  <a:txBody>
                    <a:bodyPr/>
                    <a:lstStyle/>
                    <a:p>
                      <a:r>
                        <a:rPr lang="en-US" sz="1800" dirty="0">
                          <a:latin typeface="Arial" panose="020B0604020202020204" pitchFamily="34" charset="0"/>
                          <a:cs typeface="Arial" panose="020B0604020202020204" pitchFamily="34" charset="0"/>
                        </a:rPr>
                        <a:t>IGS (Intl. GNSS Service reference</a:t>
                      </a:r>
                      <a:r>
                        <a:rPr lang="en-US" sz="1800" baseline="0" dirty="0">
                          <a:latin typeface="Arial" panose="020B0604020202020204" pitchFamily="34" charset="0"/>
                          <a:cs typeface="Arial" panose="020B0604020202020204" pitchFamily="34" charset="0"/>
                        </a:rPr>
                        <a:t> frame)</a:t>
                      </a:r>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a:latin typeface="Arial" panose="020B0604020202020204" pitchFamily="34" charset="0"/>
                          <a:cs typeface="Arial" panose="020B0604020202020204" pitchFamily="34" charset="0"/>
                        </a:rPr>
                        <a:t>The Kansas Regional Coordinate System</a:t>
                      </a:r>
                    </a:p>
                  </a:txBody>
                  <a:tcPr marL="62939" marR="62939" marT="31470" marB="31470"/>
                </a:tc>
                <a:extLst>
                  <a:ext uri="{0D108BD9-81ED-4DB2-BD59-A6C34878D82A}">
                    <a16:rowId xmlns:a16="http://schemas.microsoft.com/office/drawing/2014/main" val="3884107606"/>
                  </a:ext>
                </a:extLst>
              </a:tr>
            </a:tbl>
          </a:graphicData>
        </a:graphic>
      </p:graphicFrame>
      <p:sp>
        <p:nvSpPr>
          <p:cNvPr id="5" name="TextBox 4"/>
          <p:cNvSpPr txBox="1"/>
          <p:nvPr/>
        </p:nvSpPr>
        <p:spPr bwMode="auto">
          <a:xfrm>
            <a:off x="114301" y="1143002"/>
            <a:ext cx="8842665" cy="584775"/>
          </a:xfrm>
          <a:prstGeom prst="rect">
            <a:avLst/>
          </a:prstGeom>
          <a:noFill/>
          <a:ln w="9525">
            <a:noFill/>
            <a:miter lim="800000"/>
            <a:headEnd/>
            <a:tailEnd/>
          </a:ln>
        </p:spPr>
        <p:txBody>
          <a:bodyPr wrap="square" rtlCol="0">
            <a:spAutoFit/>
          </a:bodyPr>
          <a:lstStyle/>
          <a:p>
            <a:pPr algn="ctr"/>
            <a:r>
              <a:rPr lang="en-US" sz="2400" dirty="0">
                <a:latin typeface="Cambria" panose="02040503050406030204" pitchFamily="18" charset="0"/>
              </a:rPr>
              <a:t>These items are </a:t>
            </a:r>
            <a:r>
              <a:rPr lang="en-US" sz="3200" dirty="0">
                <a:latin typeface="Cambria" panose="02040503050406030204" pitchFamily="18" charset="0"/>
              </a:rPr>
              <a:t>NOT</a:t>
            </a:r>
            <a:r>
              <a:rPr lang="en-US" sz="2400" dirty="0">
                <a:latin typeface="Cambria" panose="02040503050406030204" pitchFamily="18" charset="0"/>
              </a:rPr>
              <a:t> part of the NSRS</a:t>
            </a:r>
          </a:p>
        </p:txBody>
      </p:sp>
      <p:sp>
        <p:nvSpPr>
          <p:cNvPr id="2" name="TextBox 1"/>
          <p:cNvSpPr txBox="1"/>
          <p:nvPr/>
        </p:nvSpPr>
        <p:spPr bwMode="auto">
          <a:xfrm>
            <a:off x="0" y="6560221"/>
            <a:ext cx="2028056" cy="276999"/>
          </a:xfrm>
          <a:prstGeom prst="rect">
            <a:avLst/>
          </a:prstGeom>
          <a:noFill/>
          <a:ln w="9525">
            <a:noFill/>
            <a:miter lim="800000"/>
            <a:headEnd/>
            <a:tailEnd/>
          </a:ln>
        </p:spPr>
        <p:txBody>
          <a:bodyPr wrap="none" rtlCol="0">
            <a:spAutoFit/>
          </a:bodyPr>
          <a:lstStyle/>
          <a:p>
            <a:r>
              <a:rPr lang="en-US" sz="1200" dirty="0">
                <a:hlinkClick r:id="rId3"/>
              </a:rPr>
              <a:t>Hyperlink to ITRF station map</a:t>
            </a:r>
            <a:endParaRPr lang="en-US" sz="1200" dirty="0"/>
          </a:p>
        </p:txBody>
      </p:sp>
      <p:cxnSp>
        <p:nvCxnSpPr>
          <p:cNvPr id="10" name="Straight Connector 9"/>
          <p:cNvCxnSpPr>
            <a:stCxn id="7" idx="1"/>
            <a:endCxn id="7" idx="3"/>
          </p:cNvCxnSpPr>
          <p:nvPr/>
        </p:nvCxnSpPr>
        <p:spPr>
          <a:xfrm>
            <a:off x="114301" y="846138"/>
            <a:ext cx="8925791" cy="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252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3"/>
          <p:cNvSpPr txBox="1">
            <a:spLocks noChangeArrowheads="1"/>
          </p:cNvSpPr>
          <p:nvPr/>
        </p:nvSpPr>
        <p:spPr bwMode="auto">
          <a:xfrm>
            <a:off x="1846338" y="1284010"/>
            <a:ext cx="41052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16744" y="31009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904573"/>
            <a:ext cx="1221581" cy="453628"/>
            <a:chOff x="1795045" y="1265285"/>
            <a:chExt cx="1628685"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795045"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10090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90457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633217" y="1593568"/>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CORS</a:t>
                </a: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10090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90457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90219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err="1">
                  <a:solidFill>
                    <a:prstClr val="black">
                      <a:hueOff val="0"/>
                      <a:satOff val="0"/>
                      <a:lumOff val="0"/>
                      <a:alphaOff val="0"/>
                    </a:prstClr>
                  </a:solidFill>
                  <a:latin typeface="Arial Black" panose="020B0A04020102020204" pitchFamily="34" charset="0"/>
                </a:rPr>
                <a:t>VDatum</a:t>
              </a:r>
              <a:endParaRPr lang="en-US" sz="9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3" y="5102102"/>
            <a:ext cx="1428750" cy="452438"/>
            <a:chOff x="4579295" y="5186957"/>
            <a:chExt cx="169654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5" y="5186957"/>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3020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1021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1235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National Shoreline</a:t>
              </a:r>
            </a:p>
          </p:txBody>
        </p:sp>
      </p:grpSp>
      <p:grpSp>
        <p:nvGrpSpPr>
          <p:cNvPr id="17425" name="Group 3"/>
          <p:cNvGrpSpPr>
            <a:grpSpLocks/>
          </p:cNvGrpSpPr>
          <p:nvPr/>
        </p:nvGrpSpPr>
        <p:grpSpPr bwMode="auto">
          <a:xfrm>
            <a:off x="4490716" y="3100904"/>
            <a:ext cx="1468041" cy="835819"/>
            <a:chOff x="4296092" y="3733800"/>
            <a:chExt cx="1957388" cy="1114425"/>
          </a:xfrm>
        </p:grpSpPr>
        <p:sp>
          <p:nvSpPr>
            <p:cNvPr id="17430" name="Rounded Rectangle 33"/>
            <p:cNvSpPr>
              <a:spLocks noChangeArrowheads="1"/>
            </p:cNvSpPr>
            <p:nvPr/>
          </p:nvSpPr>
          <p:spPr bwMode="auto">
            <a:xfrm>
              <a:off x="4296092" y="3733800"/>
              <a:ext cx="1957388" cy="1114425"/>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386500" y="3771900"/>
              <a:ext cx="1785699" cy="1008014"/>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grpSp>
      <p:grpSp>
        <p:nvGrpSpPr>
          <p:cNvPr id="17426" name="Group 4"/>
          <p:cNvGrpSpPr>
            <a:grpSpLocks/>
          </p:cNvGrpSpPr>
          <p:nvPr/>
        </p:nvGrpSpPr>
        <p:grpSpPr bwMode="auto">
          <a:xfrm>
            <a:off x="3140549" y="4302003"/>
            <a:ext cx="1221581" cy="841772"/>
            <a:chOff x="3429000" y="5213350"/>
            <a:chExt cx="1628775" cy="1122363"/>
          </a:xfrm>
        </p:grpSpPr>
        <p:sp>
          <p:nvSpPr>
            <p:cNvPr id="17428" name="Rounded Rectangle 37"/>
            <p:cNvSpPr>
              <a:spLocks noChangeArrowheads="1"/>
            </p:cNvSpPr>
            <p:nvPr/>
          </p:nvSpPr>
          <p:spPr bwMode="auto">
            <a:xfrm>
              <a:off x="3429000" y="5213350"/>
              <a:ext cx="1628775" cy="1122363"/>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pic>
          <p:nvPicPr>
            <p:cNvPr id="17429"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05200" y="5257800"/>
              <a:ext cx="1476375" cy="1017587"/>
            </a:xfrm>
            <a:prstGeom prst="rect">
              <a:avLst/>
            </a:prstGeom>
            <a:noFill/>
            <a:ln w="222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7427" name="TextBox 3"/>
          <p:cNvSpPr txBox="1">
            <a:spLocks noChangeArrowheads="1"/>
          </p:cNvSpPr>
          <p:nvPr/>
        </p:nvSpPr>
        <p:spPr bwMode="auto">
          <a:xfrm>
            <a:off x="1838004" y="2799677"/>
            <a:ext cx="41052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5">
            <a:extLst>
              <a:ext uri="{28A0092B-C50C-407E-A947-70E740481C1C}">
                <a14:useLocalDpi xmlns:a14="http://schemas.microsoft.com/office/drawing/2010/main" val="0"/>
              </a:ext>
            </a:extLst>
          </a:blip>
          <a:stretch>
            <a:fillRect/>
          </a:stretch>
        </p:blipFill>
        <p:spPr>
          <a:xfrm>
            <a:off x="3197699" y="4310834"/>
            <a:ext cx="1105751" cy="832945"/>
          </a:xfrm>
        </p:spPr>
      </p:pic>
      <p:sp>
        <p:nvSpPr>
          <p:cNvPr id="4" name="Title 3"/>
          <p:cNvSpPr>
            <a:spLocks noGrp="1"/>
          </p:cNvSpPr>
          <p:nvPr>
            <p:ph type="title"/>
          </p:nvPr>
        </p:nvSpPr>
        <p:spPr/>
        <p:txBody>
          <a:bodyPr/>
          <a:lstStyle/>
          <a:p>
            <a:r>
              <a:rPr lang="en-US" b="1" dirty="0">
                <a:solidFill>
                  <a:schemeClr val="accent1">
                    <a:lumMod val="75000"/>
                  </a:schemeClr>
                </a:solidFill>
              </a:rPr>
              <a:t>NGS Overview</a:t>
            </a:r>
          </a:p>
        </p:txBody>
      </p:sp>
      <p:sp>
        <p:nvSpPr>
          <p:cNvPr id="5" name="Rounded Rectangle 4"/>
          <p:cNvSpPr/>
          <p:nvPr/>
        </p:nvSpPr>
        <p:spPr>
          <a:xfrm>
            <a:off x="6120677" y="4284340"/>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02530" y="4308148"/>
            <a:ext cx="1052815" cy="930926"/>
          </a:xfrm>
          <a:prstGeom prst="rect">
            <a:avLst/>
          </a:prstGeom>
        </p:spPr>
      </p:pic>
      <p:grpSp>
        <p:nvGrpSpPr>
          <p:cNvPr id="62" name="Group 46"/>
          <p:cNvGrpSpPr>
            <a:grpSpLocks/>
          </p:cNvGrpSpPr>
          <p:nvPr/>
        </p:nvGrpSpPr>
        <p:grpSpPr bwMode="auto">
          <a:xfrm>
            <a:off x="5972194" y="52215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5279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5491" y="5635920"/>
            <a:ext cx="1218362" cy="769085"/>
          </a:xfrm>
          <a:prstGeom prst="rect">
            <a:avLst/>
          </a:prstGeom>
        </p:spPr>
      </p:pic>
      <p:grpSp>
        <p:nvGrpSpPr>
          <p:cNvPr id="70" name="Group 38"/>
          <p:cNvGrpSpPr>
            <a:grpSpLocks/>
          </p:cNvGrpSpPr>
          <p:nvPr/>
        </p:nvGrpSpPr>
        <p:grpSpPr bwMode="auto">
          <a:xfrm>
            <a:off x="1608209" y="64406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780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02273" y="4371092"/>
            <a:ext cx="1234513" cy="697238"/>
          </a:xfrm>
          <a:prstGeom prst="rect">
            <a:avLst/>
          </a:prstGeom>
        </p:spPr>
      </p:pic>
      <p:sp>
        <p:nvSpPr>
          <p:cNvPr id="75" name="Rounded Rectangle 74"/>
          <p:cNvSpPr/>
          <p:nvPr/>
        </p:nvSpPr>
        <p:spPr>
          <a:xfrm>
            <a:off x="3084393" y="55545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40549" y="5635920"/>
            <a:ext cx="1170611" cy="674137"/>
          </a:xfrm>
          <a:prstGeom prst="rect">
            <a:avLst/>
          </a:prstGeom>
        </p:spPr>
      </p:pic>
      <p:sp>
        <p:nvSpPr>
          <p:cNvPr id="76" name="Rectangle 75"/>
          <p:cNvSpPr/>
          <p:nvPr/>
        </p:nvSpPr>
        <p:spPr bwMode="auto">
          <a:xfrm>
            <a:off x="3055817" y="64296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5279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34483" y="5594904"/>
            <a:ext cx="1057251" cy="791918"/>
          </a:xfrm>
          <a:prstGeom prst="rect">
            <a:avLst/>
          </a:prstGeom>
        </p:spPr>
      </p:pic>
      <p:sp>
        <p:nvSpPr>
          <p:cNvPr id="79" name="Rectangle 78"/>
          <p:cNvSpPr/>
          <p:nvPr/>
        </p:nvSpPr>
        <p:spPr bwMode="auto">
          <a:xfrm>
            <a:off x="4489081" y="64141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5466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1">
            <a:extLst>
              <a:ext uri="{28A0092B-C50C-407E-A947-70E740481C1C}">
                <a14:useLocalDpi xmlns:a14="http://schemas.microsoft.com/office/drawing/2010/main" val="0"/>
              </a:ext>
            </a:extLst>
          </a:blip>
          <a:srcRect r="33509" b="52492"/>
          <a:stretch/>
        </p:blipFill>
        <p:spPr>
          <a:xfrm>
            <a:off x="6169010" y="5565249"/>
            <a:ext cx="1103486" cy="851228"/>
          </a:xfrm>
          <a:prstGeom prst="rect">
            <a:avLst/>
          </a:prstGeom>
        </p:spPr>
      </p:pic>
      <p:sp>
        <p:nvSpPr>
          <p:cNvPr id="82" name="Rectangle 81"/>
          <p:cNvSpPr/>
          <p:nvPr/>
        </p:nvSpPr>
        <p:spPr bwMode="auto">
          <a:xfrm>
            <a:off x="6034953" y="64296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Outreach/COMET</a:t>
            </a:r>
          </a:p>
        </p:txBody>
      </p:sp>
    </p:spTree>
    <p:extLst>
      <p:ext uri="{BB962C8B-B14F-4D97-AF65-F5344CB8AC3E}">
        <p14:creationId xmlns:p14="http://schemas.microsoft.com/office/powerpoint/2010/main" val="278002768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4"/>
          <p:cNvSpPr>
            <a:spLocks noGrp="1"/>
          </p:cNvSpPr>
          <p:nvPr>
            <p:ph type="title"/>
          </p:nvPr>
        </p:nvSpPr>
        <p:spPr>
          <a:xfrm>
            <a:off x="436563" y="889035"/>
            <a:ext cx="8229600" cy="503635"/>
          </a:xfrm>
        </p:spPr>
        <p:txBody>
          <a:bodyPr/>
          <a:lstStyle/>
          <a:p>
            <a:r>
              <a:rPr lang="en-US" sz="3200" b="1" dirty="0">
                <a:solidFill>
                  <a:srgbClr val="C00000"/>
                </a:solidFill>
                <a:latin typeface="Arial Black" pitchFamily="4" charset="0"/>
                <a:ea typeface="Arial" pitchFamily="4" charset="0"/>
                <a:cs typeface="Arial" pitchFamily="4" charset="0"/>
              </a:rPr>
              <a:t>New Datums Are Coming in 2024/2025!</a:t>
            </a:r>
          </a:p>
        </p:txBody>
      </p:sp>
      <p:sp>
        <p:nvSpPr>
          <p:cNvPr id="65539" name="Content Placeholder 5"/>
          <p:cNvSpPr>
            <a:spLocks noGrp="1"/>
          </p:cNvSpPr>
          <p:nvPr>
            <p:ph idx="1"/>
          </p:nvPr>
        </p:nvSpPr>
        <p:spPr>
          <a:xfrm>
            <a:off x="79841" y="1760865"/>
            <a:ext cx="5195888" cy="3937327"/>
          </a:xfrm>
        </p:spPr>
        <p:txBody>
          <a:bodyPr/>
          <a:lstStyle/>
          <a:p>
            <a:pPr>
              <a:buFont typeface="Wingdings" pitchFamily="4" charset="2"/>
              <a:buChar char="§"/>
            </a:pPr>
            <a:r>
              <a:rPr lang="en-US" sz="1600" dirty="0">
                <a:solidFill>
                  <a:srgbClr val="002060"/>
                </a:solidFill>
                <a:latin typeface="Arial Black" pitchFamily="4" charset="0"/>
                <a:ea typeface="Arial" pitchFamily="4" charset="0"/>
                <a:cs typeface="Arial" pitchFamily="4" charset="0"/>
              </a:rPr>
              <a:t>NOAA’s </a:t>
            </a:r>
            <a:r>
              <a:rPr lang="en-US" sz="1600" b="1" dirty="0">
                <a:solidFill>
                  <a:srgbClr val="002060"/>
                </a:solidFill>
                <a:latin typeface="Arial Black" pitchFamily="4" charset="0"/>
                <a:ea typeface="Arial" pitchFamily="4" charset="0"/>
                <a:cs typeface="Arial" pitchFamily="4" charset="0"/>
              </a:rPr>
              <a:t>National Geodetic Survey</a:t>
            </a:r>
            <a:r>
              <a:rPr lang="en-US" sz="1600" dirty="0">
                <a:latin typeface="Arial" pitchFamily="4" charset="0"/>
                <a:ea typeface="Arial" pitchFamily="4" charset="0"/>
                <a:cs typeface="Arial" pitchFamily="4" charset="0"/>
              </a:rPr>
              <a:t> will release new </a:t>
            </a:r>
            <a:r>
              <a:rPr lang="en-US" sz="1600" dirty="0">
                <a:latin typeface="Arial Black" pitchFamily="4" charset="0"/>
                <a:ea typeface="Arial" pitchFamily="4" charset="0"/>
                <a:cs typeface="Arial" pitchFamily="4" charset="0"/>
              </a:rPr>
              <a:t>geometric</a:t>
            </a:r>
            <a:r>
              <a:rPr lang="en-US" sz="1600" dirty="0">
                <a:latin typeface="Arial" pitchFamily="4" charset="0"/>
                <a:ea typeface="Arial" pitchFamily="4" charset="0"/>
                <a:cs typeface="Arial" pitchFamily="4" charset="0"/>
              </a:rPr>
              <a:t> (horizontal) and </a:t>
            </a:r>
            <a:r>
              <a:rPr lang="en-US" sz="1600" dirty="0">
                <a:latin typeface="Arial Black" pitchFamily="4" charset="0"/>
                <a:ea typeface="Arial" pitchFamily="4" charset="0"/>
                <a:cs typeface="Arial" pitchFamily="4" charset="0"/>
              </a:rPr>
              <a:t>geopotential</a:t>
            </a:r>
            <a:r>
              <a:rPr lang="en-US" sz="1600" dirty="0">
                <a:latin typeface="Arial" pitchFamily="4" charset="0"/>
                <a:ea typeface="Arial" pitchFamily="4" charset="0"/>
                <a:cs typeface="Arial" pitchFamily="4" charset="0"/>
              </a:rPr>
              <a:t> (vertical) </a:t>
            </a:r>
            <a:r>
              <a:rPr lang="en-US" sz="1600" dirty="0" err="1">
                <a:latin typeface="Arial" pitchFamily="4" charset="0"/>
                <a:ea typeface="Arial" pitchFamily="4" charset="0"/>
                <a:cs typeface="Arial" pitchFamily="4" charset="0"/>
              </a:rPr>
              <a:t>datums</a:t>
            </a:r>
            <a:br>
              <a:rPr lang="en-US" sz="1600" dirty="0">
                <a:latin typeface="Arial Black" pitchFamily="4" charset="0"/>
                <a:ea typeface="Arial" pitchFamily="4" charset="0"/>
                <a:cs typeface="Arial" pitchFamily="4" charset="0"/>
              </a:rPr>
            </a:br>
            <a:endParaRPr lang="en-US" sz="1600" dirty="0">
              <a:latin typeface="Arial" pitchFamily="4" charset="0"/>
              <a:ea typeface="Arial" pitchFamily="4" charset="0"/>
              <a:cs typeface="Arial" pitchFamily="4" charset="0"/>
            </a:endParaRPr>
          </a:p>
          <a:p>
            <a:pPr>
              <a:buFont typeface="Wingdings" pitchFamily="4" charset="2"/>
              <a:buChar char="§"/>
            </a:pPr>
            <a:r>
              <a:rPr lang="en-US" sz="1600" dirty="0">
                <a:latin typeface="Arial" pitchFamily="4" charset="0"/>
                <a:ea typeface="Arial" pitchFamily="4" charset="0"/>
                <a:cs typeface="Arial" pitchFamily="4" charset="0"/>
              </a:rPr>
              <a:t>The realization of the new </a:t>
            </a:r>
            <a:r>
              <a:rPr lang="en-US" sz="1600" dirty="0" err="1">
                <a:latin typeface="Arial" pitchFamily="4" charset="0"/>
                <a:ea typeface="Arial" pitchFamily="4" charset="0"/>
                <a:cs typeface="Arial" pitchFamily="4" charset="0"/>
              </a:rPr>
              <a:t>datums</a:t>
            </a:r>
            <a:r>
              <a:rPr lang="en-US" sz="1600" dirty="0">
                <a:latin typeface="Arial" pitchFamily="4" charset="0"/>
                <a:ea typeface="Arial" pitchFamily="4" charset="0"/>
                <a:cs typeface="Arial" pitchFamily="4" charset="0"/>
              </a:rPr>
              <a:t> will be through </a:t>
            </a:r>
            <a:r>
              <a:rPr lang="en-US" sz="1600" dirty="0">
                <a:latin typeface="Arial Black" pitchFamily="4" charset="0"/>
                <a:ea typeface="Arial" pitchFamily="4" charset="0"/>
                <a:cs typeface="Arial" pitchFamily="4" charset="0"/>
              </a:rPr>
              <a:t>GPS/GNSS receivers </a:t>
            </a:r>
            <a:r>
              <a:rPr lang="en-US" sz="1600" dirty="0">
                <a:latin typeface="Arial" pitchFamily="4" charset="0"/>
                <a:ea typeface="Arial" pitchFamily="4" charset="0"/>
                <a:cs typeface="Arial" pitchFamily="4" charset="0"/>
              </a:rPr>
              <a:t>and will replace the </a:t>
            </a:r>
            <a:r>
              <a:rPr lang="en-US" sz="1600" dirty="0">
                <a:latin typeface="Arial Black" pitchFamily="4" charset="0"/>
                <a:ea typeface="Arial" pitchFamily="4" charset="0"/>
                <a:cs typeface="Arial" pitchFamily="4" charset="0"/>
              </a:rPr>
              <a:t>current </a:t>
            </a:r>
            <a:r>
              <a:rPr lang="en-US" sz="1600" dirty="0" err="1">
                <a:latin typeface="Arial Black" pitchFamily="4" charset="0"/>
                <a:ea typeface="Arial" pitchFamily="4" charset="0"/>
                <a:cs typeface="Arial" pitchFamily="4" charset="0"/>
              </a:rPr>
              <a:t>datums</a:t>
            </a:r>
            <a:r>
              <a:rPr lang="en-US" sz="1600" dirty="0">
                <a:latin typeface="Arial Black" pitchFamily="4" charset="0"/>
                <a:ea typeface="Arial" pitchFamily="4" charset="0"/>
                <a:cs typeface="Arial" pitchFamily="4" charset="0"/>
              </a:rPr>
              <a:t>: </a:t>
            </a:r>
          </a:p>
          <a:p>
            <a:pPr>
              <a:buFont typeface="Arial" pitchFamily="4" charset="0"/>
              <a:buNone/>
            </a:pPr>
            <a:r>
              <a:rPr lang="en-US" sz="1600" dirty="0">
                <a:latin typeface="Arial Black" pitchFamily="4" charset="0"/>
                <a:ea typeface="Arial" pitchFamily="4" charset="0"/>
                <a:cs typeface="Arial" pitchFamily="4" charset="0"/>
              </a:rPr>
              <a:t>    </a:t>
            </a:r>
            <a:r>
              <a:rPr lang="en-US" sz="1600" dirty="0">
                <a:latin typeface="Arial" panose="020B0604020202020204" pitchFamily="34" charset="0"/>
                <a:ea typeface="Arial" pitchFamily="4" charset="0"/>
                <a:cs typeface="Arial" panose="020B0604020202020204" pitchFamily="34" charset="0"/>
              </a:rPr>
              <a:t> </a:t>
            </a:r>
            <a:r>
              <a:rPr lang="en-US" sz="1600" b="1" dirty="0">
                <a:solidFill>
                  <a:srgbClr val="C00000"/>
                </a:solidFill>
                <a:latin typeface="Arial" panose="020B0604020202020204" pitchFamily="34" charset="0"/>
                <a:cs typeface="Arial" panose="020B0604020202020204" pitchFamily="34" charset="0"/>
              </a:rPr>
              <a:t>NAD 83 </a:t>
            </a:r>
            <a:r>
              <a:rPr lang="en-US" sz="1600" dirty="0">
                <a:latin typeface="Arial" panose="020B0604020202020204" pitchFamily="34" charset="0"/>
                <a:cs typeface="Arial" panose="020B0604020202020204" pitchFamily="34" charset="0"/>
              </a:rPr>
              <a:t>(geometric) and </a:t>
            </a:r>
            <a:r>
              <a:rPr lang="en-US" sz="1600" b="1" dirty="0">
                <a:solidFill>
                  <a:srgbClr val="C00000"/>
                </a:solidFill>
                <a:latin typeface="Arial" panose="020B0604020202020204" pitchFamily="34" charset="0"/>
                <a:cs typeface="Arial" panose="020B0604020202020204" pitchFamily="34" charset="0"/>
              </a:rPr>
              <a:t>NAVD 88 </a:t>
            </a:r>
            <a:r>
              <a:rPr lang="en-US" sz="1600" dirty="0">
                <a:latin typeface="Arial" panose="020B0604020202020204" pitchFamily="34" charset="0"/>
                <a:cs typeface="Arial" panose="020B0604020202020204" pitchFamily="34" charset="0"/>
              </a:rPr>
              <a:t>(geopotential)</a:t>
            </a:r>
            <a:br>
              <a:rPr lang="en-US" sz="1600" dirty="0">
                <a:latin typeface="Gill Sans MT" pitchFamily="4" charset="0"/>
                <a:cs typeface="Times New Roman" pitchFamily="4" charset="0"/>
              </a:rPr>
            </a:br>
            <a:endParaRPr lang="en-US" sz="1600" dirty="0">
              <a:latin typeface="Gill Sans MT" pitchFamily="4" charset="0"/>
              <a:cs typeface="Times New Roman" pitchFamily="4" charset="0"/>
            </a:endParaRPr>
          </a:p>
          <a:p>
            <a:pPr>
              <a:buFont typeface="Wingdings" pitchFamily="4" charset="2"/>
              <a:buChar char="§"/>
            </a:pPr>
            <a:r>
              <a:rPr lang="en-US" sz="1600" dirty="0">
                <a:latin typeface="Arial Black" pitchFamily="4" charset="0"/>
                <a:cs typeface="Times New Roman" pitchFamily="4" charset="0"/>
              </a:rPr>
              <a:t>Target:  </a:t>
            </a:r>
            <a:r>
              <a:rPr lang="en-US" sz="1600" dirty="0">
                <a:latin typeface="Arial" pitchFamily="4" charset="0"/>
                <a:cs typeface="Times New Roman" pitchFamily="4" charset="0"/>
              </a:rPr>
              <a:t>2-centimeter accuracy relative to sea level (orthometric heights) using GPS/GNSS and a geoid (gravity) model from NGS’ GRAV-D project.</a:t>
            </a:r>
            <a:br>
              <a:rPr lang="en-US" sz="1600" dirty="0">
                <a:latin typeface="Arial" pitchFamily="4" charset="0"/>
                <a:cs typeface="Times New Roman" pitchFamily="4" charset="0"/>
              </a:rPr>
            </a:br>
            <a:endParaRPr lang="en-US" sz="1600" dirty="0">
              <a:latin typeface="Arial" pitchFamily="4" charset="0"/>
              <a:ea typeface="Arial" pitchFamily="4" charset="0"/>
              <a:cs typeface="Arial" pitchFamily="4" charset="0"/>
            </a:endParaRPr>
          </a:p>
          <a:p>
            <a:pPr>
              <a:buFont typeface="Wingdings" pitchFamily="4" charset="2"/>
              <a:buChar char="§"/>
            </a:pPr>
            <a:r>
              <a:rPr lang="en-US" sz="1600" dirty="0">
                <a:latin typeface="Arial Black" pitchFamily="4" charset="0"/>
                <a:ea typeface="Arial" pitchFamily="4" charset="0"/>
                <a:cs typeface="Arial" pitchFamily="4" charset="0"/>
              </a:rPr>
              <a:t>NGS will provide the tools </a:t>
            </a:r>
            <a:r>
              <a:rPr lang="en-US" sz="1600" dirty="0">
                <a:latin typeface="Arial" pitchFamily="4" charset="0"/>
                <a:ea typeface="Arial" pitchFamily="4" charset="0"/>
                <a:cs typeface="Arial" pitchFamily="4" charset="0"/>
              </a:rPr>
              <a:t>to easily transform between the new and old </a:t>
            </a:r>
            <a:r>
              <a:rPr lang="en-US" sz="1600" dirty="0" err="1">
                <a:latin typeface="Arial" pitchFamily="4" charset="0"/>
                <a:ea typeface="Arial" pitchFamily="4" charset="0"/>
                <a:cs typeface="Arial" pitchFamily="4" charset="0"/>
              </a:rPr>
              <a:t>datums</a:t>
            </a:r>
            <a:r>
              <a:rPr lang="en-US" sz="1600" dirty="0">
                <a:latin typeface="Arial" pitchFamily="4" charset="0"/>
                <a:ea typeface="Arial" pitchFamily="4" charset="0"/>
                <a:cs typeface="Arial" pitchFamily="4" charset="0"/>
              </a:rPr>
              <a:t>. </a:t>
            </a:r>
          </a:p>
          <a:p>
            <a:endParaRPr lang="en-US" sz="1600" dirty="0">
              <a:latin typeface="Arial" pitchFamily="4" charset="0"/>
              <a:ea typeface="Arial" pitchFamily="4" charset="0"/>
              <a:cs typeface="Arial" pitchFamily="4" charset="0"/>
            </a:endParaRPr>
          </a:p>
          <a:p>
            <a:endParaRPr lang="en-US" sz="1600" dirty="0">
              <a:latin typeface="Arial" pitchFamily="4" charset="0"/>
              <a:ea typeface="Arial" pitchFamily="4" charset="0"/>
              <a:cs typeface="Arial" pitchFamily="4" charset="0"/>
            </a:endParaRPr>
          </a:p>
        </p:txBody>
      </p:sp>
      <p:sp>
        <p:nvSpPr>
          <p:cNvPr id="65540" name="Rectangle 1"/>
          <p:cNvSpPr>
            <a:spLocks noChangeArrowheads="1"/>
          </p:cNvSpPr>
          <p:nvPr/>
        </p:nvSpPr>
        <p:spPr bwMode="auto">
          <a:xfrm>
            <a:off x="5181601" y="4504150"/>
            <a:ext cx="3941655" cy="1723549"/>
          </a:xfrm>
          <a:prstGeom prst="rect">
            <a:avLst/>
          </a:prstGeom>
          <a:solidFill>
            <a:schemeClr val="bg1"/>
          </a:solidFill>
          <a:ln w="9525">
            <a:noFill/>
            <a:miter lim="800000"/>
            <a:headEnd/>
            <a:tailEnd/>
          </a:ln>
        </p:spPr>
        <p:txBody>
          <a:bodyPr wrap="square">
            <a:prstTxWarp prst="textNoShape">
              <a:avLst/>
            </a:prstTxWarp>
            <a:spAutoFit/>
          </a:bodyPr>
          <a:lstStyle/>
          <a:p>
            <a:r>
              <a:rPr lang="en-US" dirty="0">
                <a:solidFill>
                  <a:srgbClr val="C00000"/>
                </a:solidFill>
                <a:latin typeface="Arial Black" pitchFamily="4" charset="0"/>
                <a:ea typeface="ＭＳ Ｐゴシック" charset="0"/>
                <a:sym typeface="Calibri" pitchFamily="4" charset="0"/>
              </a:rPr>
              <a:t>MORE INFO:</a:t>
            </a:r>
          </a:p>
          <a:p>
            <a:endParaRPr lang="en-US" sz="1200" dirty="0">
              <a:solidFill>
                <a:srgbClr val="000000"/>
              </a:solidFill>
              <a:latin typeface="Calibri" charset="0"/>
              <a:ea typeface="Arial" pitchFamily="4" charset="0"/>
              <a:cs typeface="Arial" pitchFamily="4" charset="0"/>
              <a:sym typeface="Calibri" pitchFamily="4" charset="0"/>
            </a:endParaRPr>
          </a:p>
          <a:p>
            <a:r>
              <a:rPr lang="en-US" dirty="0">
                <a:solidFill>
                  <a:srgbClr val="000000"/>
                </a:solidFill>
                <a:latin typeface="Arial Black" pitchFamily="4" charset="0"/>
                <a:ea typeface="Arial" pitchFamily="4" charset="0"/>
                <a:cs typeface="Arial" pitchFamily="4" charset="0"/>
                <a:sym typeface="Calibri" pitchFamily="4" charset="0"/>
              </a:rPr>
              <a:t>New Datums Webpage and Videos:</a:t>
            </a:r>
            <a:br>
              <a:rPr lang="en-US" sz="1600" dirty="0">
                <a:solidFill>
                  <a:srgbClr val="000000"/>
                </a:solidFill>
                <a:latin typeface="Arial Black" pitchFamily="4" charset="0"/>
                <a:ea typeface="Arial" pitchFamily="4" charset="0"/>
                <a:cs typeface="Arial" pitchFamily="4" charset="0"/>
                <a:sym typeface="Calibri" pitchFamily="4" charset="0"/>
              </a:rPr>
            </a:br>
            <a:r>
              <a:rPr lang="en-US" sz="1400" dirty="0">
                <a:solidFill>
                  <a:srgbClr val="000000"/>
                </a:solidFill>
                <a:latin typeface="Calibri" charset="0"/>
                <a:ea typeface="Arial" pitchFamily="4" charset="0"/>
                <a:cs typeface="Arial" pitchFamily="4" charset="0"/>
                <a:sym typeface="Calibri" pitchFamily="4" charset="0"/>
                <a:hlinkClick r:id="rId3"/>
              </a:rPr>
              <a:t>http://www.geodesy.noaa.gov/datums/newdatums/NewDatums.shtml</a:t>
            </a:r>
            <a:endParaRPr lang="en-US" sz="1400" dirty="0">
              <a:solidFill>
                <a:srgbClr val="000000"/>
              </a:solidFill>
              <a:latin typeface="Calibri" charset="0"/>
              <a:ea typeface="Arial" pitchFamily="4" charset="0"/>
              <a:cs typeface="Arial" pitchFamily="4" charset="0"/>
              <a:sym typeface="Calibri" pitchFamily="4" charset="0"/>
            </a:endParaRPr>
          </a:p>
          <a:p>
            <a:endParaRPr lang="en-US" sz="1200" dirty="0">
              <a:solidFill>
                <a:srgbClr val="000000"/>
              </a:solidFill>
              <a:latin typeface="Calibri" charset="0"/>
              <a:ea typeface="Arial" pitchFamily="4" charset="0"/>
              <a:cs typeface="Arial" pitchFamily="4" charset="0"/>
              <a:sym typeface="Calibri" pitchFamily="4" charset="0"/>
            </a:endParaRPr>
          </a:p>
        </p:txBody>
      </p:sp>
      <p:pic>
        <p:nvPicPr>
          <p:cNvPr id="9" name="Picture 4"/>
          <p:cNvPicPr>
            <a:picLocks noChangeAspect="1" noChangeArrowheads="1"/>
          </p:cNvPicPr>
          <p:nvPr/>
        </p:nvPicPr>
        <p:blipFill>
          <a:blip r:embed="rId4"/>
          <a:srcRect/>
          <a:stretch>
            <a:fillRect/>
          </a:stretch>
        </p:blipFill>
        <p:spPr bwMode="auto">
          <a:xfrm>
            <a:off x="5455653" y="3335529"/>
            <a:ext cx="795079" cy="1015238"/>
          </a:xfrm>
          <a:prstGeom prst="rect">
            <a:avLst/>
          </a:prstGeom>
          <a:noFill/>
          <a:ln w="9525">
            <a:noFill/>
            <a:miter lim="800000"/>
            <a:headEnd/>
            <a:tailEnd/>
          </a:ln>
        </p:spPr>
      </p:pic>
      <p:pic>
        <p:nvPicPr>
          <p:cNvPr id="10" name="Picture 10" descr="C:\BShaw\Graphics\New_Vertical_Datum\New_vert_datum.png"/>
          <p:cNvPicPr>
            <a:picLocks noChangeAspect="1" noChangeArrowheads="1"/>
          </p:cNvPicPr>
          <p:nvPr/>
        </p:nvPicPr>
        <p:blipFill>
          <a:blip r:embed="rId5"/>
          <a:srcRect/>
          <a:stretch>
            <a:fillRect/>
          </a:stretch>
        </p:blipFill>
        <p:spPr bwMode="auto">
          <a:xfrm>
            <a:off x="6616860" y="1651465"/>
            <a:ext cx="2527141" cy="1684065"/>
          </a:xfrm>
          <a:prstGeom prst="rect">
            <a:avLst/>
          </a:prstGeom>
          <a:noFill/>
          <a:ln w="9525">
            <a:noFill/>
            <a:miter lim="800000"/>
            <a:headEnd/>
            <a:tailEnd/>
          </a:ln>
        </p:spPr>
      </p:pic>
      <p:pic>
        <p:nvPicPr>
          <p:cNvPr id="11" name="Picture 11" descr="C:\BShaw\WebPages\xGEOID\subversion\maps\xGeoidMap_sm.png"/>
          <p:cNvPicPr>
            <a:picLocks noChangeAspect="1" noChangeArrowheads="1"/>
          </p:cNvPicPr>
          <p:nvPr/>
        </p:nvPicPr>
        <p:blipFill>
          <a:blip r:embed="rId6"/>
          <a:srcRect/>
          <a:stretch>
            <a:fillRect/>
          </a:stretch>
        </p:blipFill>
        <p:spPr bwMode="auto">
          <a:xfrm>
            <a:off x="7119907" y="3509832"/>
            <a:ext cx="2003349" cy="1168620"/>
          </a:xfrm>
          <a:prstGeom prst="rect">
            <a:avLst/>
          </a:prstGeom>
          <a:noFill/>
          <a:ln w="9525">
            <a:noFill/>
            <a:miter lim="800000"/>
            <a:headEnd/>
            <a:tailEnd/>
          </a:ln>
        </p:spPr>
      </p:pic>
      <p:pic>
        <p:nvPicPr>
          <p:cNvPr id="12" name="Picture 12" descr="C:\BShaw\Projects\GRAV-D\BlockMaps\ES04_Map\Photoshop\ES04_Quantile_sm.png"/>
          <p:cNvPicPr>
            <a:picLocks noChangeAspect="1" noChangeArrowheads="1"/>
          </p:cNvPicPr>
          <p:nvPr/>
        </p:nvPicPr>
        <p:blipFill>
          <a:blip r:embed="rId7"/>
          <a:srcRect/>
          <a:stretch>
            <a:fillRect/>
          </a:stretch>
        </p:blipFill>
        <p:spPr bwMode="auto">
          <a:xfrm>
            <a:off x="5341811" y="2141567"/>
            <a:ext cx="1275048" cy="986023"/>
          </a:xfrm>
          <a:prstGeom prst="rect">
            <a:avLst/>
          </a:prstGeom>
          <a:noFill/>
          <a:ln w="9525">
            <a:noFill/>
            <a:miter lim="800000"/>
            <a:headEnd/>
            <a:tailEnd/>
          </a:ln>
        </p:spPr>
      </p:pic>
    </p:spTree>
    <p:extLst>
      <p:ext uri="{BB962C8B-B14F-4D97-AF65-F5344CB8AC3E}">
        <p14:creationId xmlns:p14="http://schemas.microsoft.com/office/powerpoint/2010/main" val="1092440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42634"/>
            <a:ext cx="9143999" cy="75576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spc="-40" dirty="0">
                <a:latin typeface="Cambria" panose="02040503050406030204" pitchFamily="18" charset="0"/>
                <a:cs typeface="Calibri"/>
              </a:rPr>
              <a:t>Not just new </a:t>
            </a:r>
            <a:r>
              <a:rPr lang="en-US" sz="4800" spc="-40" dirty="0" err="1">
                <a:latin typeface="Cambria" panose="02040503050406030204" pitchFamily="18" charset="0"/>
                <a:cs typeface="Calibri"/>
              </a:rPr>
              <a:t>datums</a:t>
            </a:r>
            <a:r>
              <a:rPr lang="en-US" sz="4800" spc="-40" dirty="0">
                <a:latin typeface="Cambria" panose="02040503050406030204" pitchFamily="18" charset="0"/>
                <a:cs typeface="Calibri"/>
              </a:rPr>
              <a:t>…</a:t>
            </a:r>
            <a:endParaRPr sz="4800" dirty="0">
              <a:latin typeface="Cambria" panose="02040503050406030204" pitchFamily="18" charset="0"/>
              <a:cs typeface="Calibri"/>
            </a:endParaRPr>
          </a:p>
        </p:txBody>
      </p:sp>
      <p:sp>
        <p:nvSpPr>
          <p:cNvPr id="3" name="object 3"/>
          <p:cNvSpPr txBox="1"/>
          <p:nvPr/>
        </p:nvSpPr>
        <p:spPr>
          <a:xfrm>
            <a:off x="1" y="1144032"/>
            <a:ext cx="9144000" cy="1186649"/>
          </a:xfrm>
          <a:prstGeom prst="rect">
            <a:avLst/>
          </a:prstGeom>
        </p:spPr>
        <p:txBody>
          <a:bodyPr vert="horz" wrap="square" lIns="0" tIns="16933" rIns="0" bIns="0" rtlCol="0">
            <a:spAutoFit/>
          </a:bodyPr>
          <a:lstStyle/>
          <a:p>
            <a:pPr marL="0" lvl="1" algn="ctr">
              <a:spcBef>
                <a:spcPts val="133"/>
              </a:spcBef>
            </a:pPr>
            <a:r>
              <a:rPr lang="en-US" sz="7600" spc="-7" dirty="0">
                <a:solidFill>
                  <a:prstClr val="black"/>
                </a:solidFill>
                <a:latin typeface="Cambria" panose="02040503050406030204" pitchFamily="18" charset="0"/>
                <a:cs typeface="Calibri"/>
              </a:rPr>
              <a:t>NSRS Modernization</a:t>
            </a:r>
          </a:p>
        </p:txBody>
      </p:sp>
      <p:sp>
        <p:nvSpPr>
          <p:cNvPr id="4" name="Content Placeholder 10"/>
          <p:cNvSpPr>
            <a:spLocks noGrp="1"/>
          </p:cNvSpPr>
          <p:nvPr>
            <p:ph idx="1"/>
          </p:nvPr>
        </p:nvSpPr>
        <p:spPr>
          <a:xfrm>
            <a:off x="0" y="2610282"/>
            <a:ext cx="6676209" cy="3639911"/>
          </a:xfrm>
        </p:spPr>
        <p:txBody>
          <a:bodyPr>
            <a:noAutofit/>
          </a:bodyPr>
          <a:lstStyle/>
          <a:p>
            <a:pPr>
              <a:spcBef>
                <a:spcPts val="800"/>
              </a:spcBef>
              <a:spcAft>
                <a:spcPts val="600"/>
              </a:spcAft>
              <a:buFont typeface="Cambria" panose="02040503050406030204" pitchFamily="18" charset="0"/>
              <a:buChar char="‒"/>
              <a:defRPr/>
            </a:pPr>
            <a:r>
              <a:rPr lang="en-US" sz="3600" dirty="0">
                <a:latin typeface="Cambria" panose="02040503050406030204" pitchFamily="18" charset="0"/>
                <a:ea typeface="Cambria" panose="02040503050406030204" pitchFamily="18" charset="0"/>
              </a:rPr>
              <a:t>Replace NAD83</a:t>
            </a:r>
          </a:p>
          <a:p>
            <a:pPr>
              <a:spcBef>
                <a:spcPts val="800"/>
              </a:spcBef>
              <a:spcAft>
                <a:spcPts val="600"/>
              </a:spcAft>
              <a:buFont typeface="Cambria" panose="02040503050406030204" pitchFamily="18" charset="0"/>
              <a:buChar char="‒"/>
              <a:defRPr/>
            </a:pPr>
            <a:r>
              <a:rPr lang="en-US" sz="3600" dirty="0">
                <a:latin typeface="Cambria" panose="02040503050406030204" pitchFamily="18" charset="0"/>
                <a:ea typeface="Cambria" panose="02040503050406030204" pitchFamily="18" charset="0"/>
              </a:rPr>
              <a:t>Replace NAVD88</a:t>
            </a:r>
          </a:p>
          <a:p>
            <a:pPr>
              <a:spcBef>
                <a:spcPts val="800"/>
              </a:spcBef>
              <a:spcAft>
                <a:spcPts val="600"/>
              </a:spcAft>
              <a:buFont typeface="Cambria" panose="02040503050406030204" pitchFamily="18" charset="0"/>
              <a:buChar char="‒"/>
              <a:defRPr/>
            </a:pPr>
            <a:r>
              <a:rPr lang="en-US" sz="3600" dirty="0">
                <a:latin typeface="Cambria" panose="02040503050406030204" pitchFamily="18" charset="0"/>
                <a:ea typeface="Cambria" panose="02040503050406030204" pitchFamily="18" charset="0"/>
              </a:rPr>
              <a:t>Re-invent Bluebooking</a:t>
            </a:r>
          </a:p>
          <a:p>
            <a:pPr>
              <a:spcBef>
                <a:spcPts val="800"/>
              </a:spcBef>
              <a:spcAft>
                <a:spcPts val="600"/>
              </a:spcAft>
              <a:buFont typeface="Cambria" panose="02040503050406030204" pitchFamily="18" charset="0"/>
              <a:buChar char="‒"/>
              <a:defRPr/>
            </a:pPr>
            <a:r>
              <a:rPr lang="en-US" sz="3600" dirty="0">
                <a:latin typeface="Cambria" panose="02040503050406030204" pitchFamily="18" charset="0"/>
                <a:ea typeface="Cambria" panose="02040503050406030204" pitchFamily="18" charset="0"/>
              </a:rPr>
              <a:t>Improve Geodetic Toolkit</a:t>
            </a:r>
          </a:p>
          <a:p>
            <a:pPr>
              <a:spcBef>
                <a:spcPts val="800"/>
              </a:spcBef>
              <a:spcAft>
                <a:spcPts val="600"/>
              </a:spcAft>
              <a:buFont typeface="Cambria" panose="02040503050406030204" pitchFamily="18" charset="0"/>
              <a:buChar char="‒"/>
              <a:defRPr/>
            </a:pPr>
            <a:r>
              <a:rPr lang="en-US" sz="3600" dirty="0">
                <a:latin typeface="Cambria" panose="02040503050406030204" pitchFamily="18" charset="0"/>
                <a:ea typeface="Cambria" panose="02040503050406030204" pitchFamily="18" charset="0"/>
              </a:rPr>
              <a:t>Better Surveying Methods</a:t>
            </a:r>
          </a:p>
        </p:txBody>
      </p:sp>
      <p:sp>
        <p:nvSpPr>
          <p:cNvPr id="5" name="Left Brace 4"/>
          <p:cNvSpPr/>
          <p:nvPr/>
        </p:nvSpPr>
        <p:spPr>
          <a:xfrm flipH="1">
            <a:off x="5401059" y="4098937"/>
            <a:ext cx="519170" cy="206519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 name="TextBox 5"/>
          <p:cNvSpPr txBox="1"/>
          <p:nvPr/>
        </p:nvSpPr>
        <p:spPr>
          <a:xfrm>
            <a:off x="5871732" y="4955318"/>
            <a:ext cx="3136180" cy="430887"/>
          </a:xfrm>
          <a:prstGeom prst="rect">
            <a:avLst/>
          </a:prstGeom>
          <a:noFill/>
        </p:spPr>
        <p:txBody>
          <a:bodyPr wrap="none" rtlCol="0">
            <a:spAutoFit/>
          </a:bodyPr>
          <a:lstStyle/>
          <a:p>
            <a:r>
              <a:rPr lang="en-US" sz="2200" b="1" dirty="0">
                <a:solidFill>
                  <a:srgbClr val="FF0000"/>
                </a:solidFill>
              </a:rPr>
              <a:t>Blueprint for 2022, Part 3</a:t>
            </a:r>
          </a:p>
        </p:txBody>
      </p:sp>
      <p:sp>
        <p:nvSpPr>
          <p:cNvPr id="7" name="TextBox 6"/>
          <p:cNvSpPr txBox="1"/>
          <p:nvPr/>
        </p:nvSpPr>
        <p:spPr>
          <a:xfrm>
            <a:off x="5871732" y="2726796"/>
            <a:ext cx="3136180" cy="430887"/>
          </a:xfrm>
          <a:prstGeom prst="rect">
            <a:avLst/>
          </a:prstGeom>
          <a:noFill/>
        </p:spPr>
        <p:txBody>
          <a:bodyPr wrap="none" rtlCol="0">
            <a:spAutoFit/>
          </a:bodyPr>
          <a:lstStyle/>
          <a:p>
            <a:r>
              <a:rPr lang="en-US" sz="2200" b="1" dirty="0">
                <a:solidFill>
                  <a:srgbClr val="FF0000"/>
                </a:solidFill>
              </a:rPr>
              <a:t>Blueprint for 2022, Part 1</a:t>
            </a:r>
          </a:p>
        </p:txBody>
      </p:sp>
      <p:sp>
        <p:nvSpPr>
          <p:cNvPr id="8" name="TextBox 7"/>
          <p:cNvSpPr txBox="1"/>
          <p:nvPr/>
        </p:nvSpPr>
        <p:spPr>
          <a:xfrm>
            <a:off x="5871732" y="3452260"/>
            <a:ext cx="3136180" cy="430887"/>
          </a:xfrm>
          <a:prstGeom prst="rect">
            <a:avLst/>
          </a:prstGeom>
          <a:noFill/>
        </p:spPr>
        <p:txBody>
          <a:bodyPr wrap="none" rtlCol="0">
            <a:spAutoFit/>
          </a:bodyPr>
          <a:lstStyle/>
          <a:p>
            <a:r>
              <a:rPr lang="en-US" sz="2200" b="1" dirty="0">
                <a:solidFill>
                  <a:srgbClr val="FF0000"/>
                </a:solidFill>
              </a:rPr>
              <a:t>Blueprint for 2022, Part 2</a:t>
            </a:r>
          </a:p>
        </p:txBody>
      </p:sp>
      <p:cxnSp>
        <p:nvCxnSpPr>
          <p:cNvPr id="10" name="Straight Arrow Connector 9"/>
          <p:cNvCxnSpPr>
            <a:endCxn id="7" idx="1"/>
          </p:cNvCxnSpPr>
          <p:nvPr/>
        </p:nvCxnSpPr>
        <p:spPr>
          <a:xfrm>
            <a:off x="3594100" y="2942240"/>
            <a:ext cx="22776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848100" y="3674963"/>
            <a:ext cx="202909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966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NGS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58540</TotalTime>
  <Words>5156</Words>
  <Application>Microsoft Office PowerPoint</Application>
  <PresentationFormat>On-screen Show (4:3)</PresentationFormat>
  <Paragraphs>693</Paragraphs>
  <Slides>54</Slides>
  <Notes>53</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54</vt:i4>
      </vt:variant>
    </vt:vector>
  </HeadingPairs>
  <TitlesOfParts>
    <vt:vector size="71" baseType="lpstr">
      <vt:lpstr>ＭＳ Ｐゴシック</vt:lpstr>
      <vt:lpstr>ＭＳ Ｐゴシック</vt:lpstr>
      <vt:lpstr>SimSun</vt:lpstr>
      <vt:lpstr>SimSun</vt:lpstr>
      <vt:lpstr>Arial</vt:lpstr>
      <vt:lpstr>Arial Black</vt:lpstr>
      <vt:lpstr>Calibri</vt:lpstr>
      <vt:lpstr>Cambria</vt:lpstr>
      <vt:lpstr>Gill Sans MT</vt:lpstr>
      <vt:lpstr>Tahoma</vt:lpstr>
      <vt:lpstr>Times New Roman</vt:lpstr>
      <vt:lpstr>TrebuchetMS</vt:lpstr>
      <vt:lpstr>Wingdings</vt:lpstr>
      <vt:lpstr>NGS PowerPoint Template-geodesy.noaa.gov</vt:lpstr>
      <vt:lpstr>Office Theme</vt:lpstr>
      <vt:lpstr>NGSPowerPointTemplate</vt:lpstr>
      <vt:lpstr>1_Office Theme</vt:lpstr>
      <vt:lpstr>PowerPoint Presentation</vt:lpstr>
      <vt:lpstr>Who is NGS?</vt:lpstr>
      <vt:lpstr>PowerPoint Presentation</vt:lpstr>
      <vt:lpstr>National Spatial Reference System Ties It All Together</vt:lpstr>
      <vt:lpstr>National Spatial Reference System (NSRS)</vt:lpstr>
      <vt:lpstr>National Spatial Reference System (NSRS)</vt:lpstr>
      <vt:lpstr>NGS Overview</vt:lpstr>
      <vt:lpstr>New Datums Are Coming in 2024/2025!</vt:lpstr>
      <vt:lpstr>Not just new datums…</vt:lpstr>
      <vt:lpstr>PowerPoint Presentation</vt:lpstr>
      <vt:lpstr>PowerPoint Presentation</vt:lpstr>
      <vt:lpstr>Replacing NAD83</vt:lpstr>
      <vt:lpstr>Replacing NAD83</vt:lpstr>
      <vt:lpstr>Four “Plate-Fixed” Reference Frames</vt:lpstr>
      <vt:lpstr>PowerPoint Presentation</vt:lpstr>
      <vt:lpstr>Four Frames/Plates in 2022</vt:lpstr>
      <vt:lpstr>Replacing NAD83</vt:lpstr>
      <vt:lpstr>Non-geocentricity of NAD83</vt:lpstr>
      <vt:lpstr>Geometric change due to  ellipsoid non-geocentricity</vt:lpstr>
      <vt:lpstr>PowerPoint Presentation</vt:lpstr>
      <vt:lpstr>PowerPoint Presentation</vt:lpstr>
      <vt:lpstr>PowerPoint Presentation</vt:lpstr>
      <vt:lpstr>Replacing NAD83</vt:lpstr>
      <vt:lpstr>International Terrestrial Reference Frame</vt:lpstr>
      <vt:lpstr>PowerPoint Presentation</vt:lpstr>
      <vt:lpstr>Replacing NAD83</vt:lpstr>
      <vt:lpstr>Two types of drift</vt:lpstr>
      <vt:lpstr>PowerPoint Presentation</vt:lpstr>
      <vt:lpstr>PowerPoint Presentation</vt:lpstr>
      <vt:lpstr>Euler Poles and “Plate-Fixed”</vt:lpstr>
      <vt:lpstr>EPP – Euler Pole Parameters</vt:lpstr>
      <vt:lpstr>Euler Poles and “Plate-Fixed”</vt:lpstr>
      <vt:lpstr>Euler Poles and “Plate-Fixed”</vt:lpstr>
      <vt:lpstr>PowerPoint Presentation</vt:lpstr>
      <vt:lpstr>“Plate-Fixed”</vt:lpstr>
      <vt:lpstr>PowerPoint Presentation</vt:lpstr>
      <vt:lpstr>CORS Velocities in ITRF2014</vt:lpstr>
      <vt:lpstr>PowerPoint Presentation</vt:lpstr>
      <vt:lpstr>PowerPoint Presentation</vt:lpstr>
      <vt:lpstr>PowerPoint Presentation</vt:lpstr>
      <vt:lpstr>PowerPoint Presentation</vt:lpstr>
      <vt:lpstr>PowerPoint Presentation</vt:lpstr>
      <vt:lpstr>PowerPoint Presentation</vt:lpstr>
      <vt:lpstr>Still Some Drift…</vt:lpstr>
      <vt:lpstr>EPP2022 IFVM2022</vt:lpstr>
      <vt:lpstr>Majority of audience working in stable regions of North America…</vt:lpstr>
      <vt:lpstr>How can surveyors prepare?</vt:lpstr>
      <vt:lpstr>How can GIS experts prepare?</vt:lpstr>
      <vt:lpstr>What new tools are already live?</vt:lpstr>
      <vt:lpstr>- NSRS -</vt:lpstr>
      <vt:lpstr>PowerPoint Presentation</vt:lpstr>
      <vt:lpstr>Example of application of EPP and IFVM</vt:lpstr>
      <vt:lpstr>Example of application of IFVM</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Martin</dc:creator>
  <cp:lastModifiedBy>Dan Determan</cp:lastModifiedBy>
  <cp:revision>1371</cp:revision>
  <cp:lastPrinted>2013-01-23T17:44:58Z</cp:lastPrinted>
  <dcterms:created xsi:type="dcterms:W3CDTF">2012-09-06T12:10:23Z</dcterms:created>
  <dcterms:modified xsi:type="dcterms:W3CDTF">2021-10-13T15:03:37Z</dcterms:modified>
</cp:coreProperties>
</file>